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65" r:id="rId2"/>
    <p:sldId id="298" r:id="rId3"/>
    <p:sldId id="299" r:id="rId4"/>
    <p:sldId id="275" r:id="rId5"/>
    <p:sldId id="274" r:id="rId6"/>
    <p:sldId id="300" r:id="rId7"/>
    <p:sldId id="276" r:id="rId8"/>
    <p:sldId id="277" r:id="rId9"/>
    <p:sldId id="280" r:id="rId10"/>
    <p:sldId id="278" r:id="rId11"/>
    <p:sldId id="279" r:id="rId12"/>
    <p:sldId id="281" r:id="rId13"/>
    <p:sldId id="282" r:id="rId14"/>
    <p:sldId id="287" r:id="rId15"/>
    <p:sldId id="288" r:id="rId16"/>
    <p:sldId id="301" r:id="rId17"/>
    <p:sldId id="297" r:id="rId18"/>
    <p:sldId id="303" r:id="rId19"/>
    <p:sldId id="283" r:id="rId20"/>
    <p:sldId id="304" r:id="rId21"/>
    <p:sldId id="289" r:id="rId22"/>
    <p:sldId id="305" r:id="rId23"/>
    <p:sldId id="302" r:id="rId24"/>
    <p:sldId id="284" r:id="rId25"/>
    <p:sldId id="286" r:id="rId26"/>
    <p:sldId id="285" r:id="rId27"/>
    <p:sldId id="258" r:id="rId28"/>
    <p:sldId id="266" r:id="rId29"/>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Calibri" charset="0"/>
        <a:ea typeface="宋体" charset="0"/>
        <a:cs typeface="宋体" charset="0"/>
      </a:defRPr>
    </a:lvl1pPr>
    <a:lvl2pPr marL="457200" algn="l" rtl="0" eaLnBrk="0" fontAlgn="base" hangingPunct="0">
      <a:spcBef>
        <a:spcPct val="0"/>
      </a:spcBef>
      <a:spcAft>
        <a:spcPct val="0"/>
      </a:spcAft>
      <a:defRPr kern="1200">
        <a:solidFill>
          <a:schemeClr val="tx1"/>
        </a:solidFill>
        <a:latin typeface="Calibri" charset="0"/>
        <a:ea typeface="宋体" charset="0"/>
        <a:cs typeface="宋体" charset="0"/>
      </a:defRPr>
    </a:lvl2pPr>
    <a:lvl3pPr marL="914400" algn="l" rtl="0" eaLnBrk="0" fontAlgn="base" hangingPunct="0">
      <a:spcBef>
        <a:spcPct val="0"/>
      </a:spcBef>
      <a:spcAft>
        <a:spcPct val="0"/>
      </a:spcAft>
      <a:defRPr kern="1200">
        <a:solidFill>
          <a:schemeClr val="tx1"/>
        </a:solidFill>
        <a:latin typeface="Calibri" charset="0"/>
        <a:ea typeface="宋体" charset="0"/>
        <a:cs typeface="宋体" charset="0"/>
      </a:defRPr>
    </a:lvl3pPr>
    <a:lvl4pPr marL="1371600" algn="l" rtl="0" eaLnBrk="0" fontAlgn="base" hangingPunct="0">
      <a:spcBef>
        <a:spcPct val="0"/>
      </a:spcBef>
      <a:spcAft>
        <a:spcPct val="0"/>
      </a:spcAft>
      <a:defRPr kern="1200">
        <a:solidFill>
          <a:schemeClr val="tx1"/>
        </a:solidFill>
        <a:latin typeface="Calibri" charset="0"/>
        <a:ea typeface="宋体" charset="0"/>
        <a:cs typeface="宋体" charset="0"/>
      </a:defRPr>
    </a:lvl4pPr>
    <a:lvl5pPr marL="1828800" algn="l" rtl="0" eaLnBrk="0" fontAlgn="base" hangingPunct="0">
      <a:spcBef>
        <a:spcPct val="0"/>
      </a:spcBef>
      <a:spcAft>
        <a:spcPct val="0"/>
      </a:spcAft>
      <a:defRPr kern="1200">
        <a:solidFill>
          <a:schemeClr val="tx1"/>
        </a:solidFill>
        <a:latin typeface="Calibri" charset="0"/>
        <a:ea typeface="宋体" charset="0"/>
        <a:cs typeface="宋体" charset="0"/>
      </a:defRPr>
    </a:lvl5pPr>
    <a:lvl6pPr marL="2286000" algn="l" defTabSz="457200" rtl="0" eaLnBrk="1" latinLnBrk="0" hangingPunct="1">
      <a:defRPr kern="1200">
        <a:solidFill>
          <a:schemeClr val="tx1"/>
        </a:solidFill>
        <a:latin typeface="Calibri" charset="0"/>
        <a:ea typeface="宋体" charset="0"/>
        <a:cs typeface="宋体" charset="0"/>
      </a:defRPr>
    </a:lvl6pPr>
    <a:lvl7pPr marL="2743200" algn="l" defTabSz="457200" rtl="0" eaLnBrk="1" latinLnBrk="0" hangingPunct="1">
      <a:defRPr kern="1200">
        <a:solidFill>
          <a:schemeClr val="tx1"/>
        </a:solidFill>
        <a:latin typeface="Calibri" charset="0"/>
        <a:ea typeface="宋体" charset="0"/>
        <a:cs typeface="宋体" charset="0"/>
      </a:defRPr>
    </a:lvl7pPr>
    <a:lvl8pPr marL="3200400" algn="l" defTabSz="457200" rtl="0" eaLnBrk="1" latinLnBrk="0" hangingPunct="1">
      <a:defRPr kern="1200">
        <a:solidFill>
          <a:schemeClr val="tx1"/>
        </a:solidFill>
        <a:latin typeface="Calibri" charset="0"/>
        <a:ea typeface="宋体" charset="0"/>
        <a:cs typeface="宋体" charset="0"/>
      </a:defRPr>
    </a:lvl8pPr>
    <a:lvl9pPr marL="3657600" algn="l" defTabSz="457200" rtl="0" eaLnBrk="1" latinLnBrk="0" hangingPunct="1">
      <a:defRPr kern="1200">
        <a:solidFill>
          <a:schemeClr val="tx1"/>
        </a:solidFill>
        <a:latin typeface="Calibri" charset="0"/>
        <a:ea typeface="宋体" charset="0"/>
        <a:cs typeface="宋体"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B81"/>
    <a:srgbClr val="016F3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90" autoAdjust="0"/>
    <p:restoredTop sz="94660"/>
  </p:normalViewPr>
  <p:slideViewPr>
    <p:cSldViewPr snapToGrid="0">
      <p:cViewPr varScale="1">
        <p:scale>
          <a:sx n="80" d="100"/>
          <a:sy n="80" d="100"/>
        </p:scale>
        <p:origin x="667" y="6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4.jpeg>
</file>

<file path=ppt/media/image5.jpeg>
</file>

<file path=ppt/media/image6.png>
</file>

<file path=ppt/media/image7.jpe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A17177-DD08-41B4-ABF3-A6579735B112}" type="datetimeFigureOut">
              <a:rPr lang="zh-CN" altLang="en-US" smtClean="0"/>
              <a:t>2022-12-07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3246D8-4D13-47BC-8FCE-429D0D907BED}" type="slidenum">
              <a:rPr lang="zh-CN" altLang="en-US" smtClean="0"/>
              <a:t>‹#›</a:t>
            </a:fld>
            <a:endParaRPr lang="zh-CN" altLang="en-US"/>
          </a:p>
        </p:txBody>
      </p:sp>
    </p:spTree>
    <p:extLst>
      <p:ext uri="{BB962C8B-B14F-4D97-AF65-F5344CB8AC3E}">
        <p14:creationId xmlns:p14="http://schemas.microsoft.com/office/powerpoint/2010/main" val="2447833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 order to record each block in the pattern, we have four index n1 n2 n3 n4 as global variable. When we rotate the pattern from 1 to 2, we can think it as moving n4 from the right of n3 to the bottom of n3. By doing this, we need to add 14 to the n3’s current index. Why? because we have 15 numbers for one row.</a:t>
            </a:r>
            <a:endParaRPr lang="zh-CN" altLang="en-US" dirty="0"/>
          </a:p>
        </p:txBody>
      </p:sp>
      <p:sp>
        <p:nvSpPr>
          <p:cNvPr id="4" name="灯片编号占位符 3"/>
          <p:cNvSpPr>
            <a:spLocks noGrp="1"/>
          </p:cNvSpPr>
          <p:nvPr>
            <p:ph type="sldNum" sz="quarter" idx="5"/>
          </p:nvPr>
        </p:nvSpPr>
        <p:spPr/>
        <p:txBody>
          <a:bodyPr/>
          <a:lstStyle/>
          <a:p>
            <a:fld id="{483246D8-4D13-47BC-8FCE-429D0D907BED}" type="slidenum">
              <a:rPr lang="zh-CN" altLang="en-US" smtClean="0"/>
              <a:t>9</a:t>
            </a:fld>
            <a:endParaRPr lang="zh-CN" altLang="en-US"/>
          </a:p>
        </p:txBody>
      </p:sp>
    </p:spTree>
    <p:extLst>
      <p:ext uri="{BB962C8B-B14F-4D97-AF65-F5344CB8AC3E}">
        <p14:creationId xmlns:p14="http://schemas.microsoft.com/office/powerpoint/2010/main" val="719917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When a line is filled by blocks, it will be eliminated. We can calculate the sum of each row. If the sum is 30, which means there are 15 2 in this line. In this case, every element in the line above will be moved down to the corresponding position of current line, and so on.</a:t>
            </a:r>
            <a:endParaRPr lang="zh-CN" altLang="en-US" dirty="0"/>
          </a:p>
        </p:txBody>
      </p:sp>
      <p:sp>
        <p:nvSpPr>
          <p:cNvPr id="4" name="灯片编号占位符 3"/>
          <p:cNvSpPr>
            <a:spLocks noGrp="1"/>
          </p:cNvSpPr>
          <p:nvPr>
            <p:ph type="sldNum" sz="quarter" idx="5"/>
          </p:nvPr>
        </p:nvSpPr>
        <p:spPr/>
        <p:txBody>
          <a:bodyPr/>
          <a:lstStyle/>
          <a:p>
            <a:fld id="{483246D8-4D13-47BC-8FCE-429D0D907BED}" type="slidenum">
              <a:rPr lang="zh-CN" altLang="en-US" smtClean="0"/>
              <a:t>12</a:t>
            </a:fld>
            <a:endParaRPr lang="zh-CN" altLang="en-US"/>
          </a:p>
        </p:txBody>
      </p:sp>
    </p:spTree>
    <p:extLst>
      <p:ext uri="{BB962C8B-B14F-4D97-AF65-F5344CB8AC3E}">
        <p14:creationId xmlns:p14="http://schemas.microsoft.com/office/powerpoint/2010/main" val="17063636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When it comes to speed up, we use a integer N, which is 2 to the power of 22. We keep adding the integer c from 0 to N, to make the program wait. Every time when a pattern reach the bottom, we divide the N by 2, until it become 2 to the power of 15. As a result, users can feel that the patterns are dropping faster than before.</a:t>
            </a:r>
            <a:endParaRPr lang="zh-CN" altLang="en-US" dirty="0"/>
          </a:p>
        </p:txBody>
      </p:sp>
      <p:sp>
        <p:nvSpPr>
          <p:cNvPr id="4" name="灯片编号占位符 3"/>
          <p:cNvSpPr>
            <a:spLocks noGrp="1"/>
          </p:cNvSpPr>
          <p:nvPr>
            <p:ph type="sldNum" sz="quarter" idx="5"/>
          </p:nvPr>
        </p:nvSpPr>
        <p:spPr/>
        <p:txBody>
          <a:bodyPr/>
          <a:lstStyle/>
          <a:p>
            <a:fld id="{483246D8-4D13-47BC-8FCE-429D0D907BED}" type="slidenum">
              <a:rPr lang="zh-CN" altLang="en-US" smtClean="0"/>
              <a:t>15</a:t>
            </a:fld>
            <a:endParaRPr lang="zh-CN" altLang="en-US"/>
          </a:p>
        </p:txBody>
      </p:sp>
    </p:spTree>
    <p:extLst>
      <p:ext uri="{BB962C8B-B14F-4D97-AF65-F5344CB8AC3E}">
        <p14:creationId xmlns:p14="http://schemas.microsoft.com/office/powerpoint/2010/main" val="28193757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样式一">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1"/>
            <a:ext cx="12192000" cy="4829695"/>
          </a:xfrm>
        </p:spPr>
        <p:txBody>
          <a:bodyPr rtlCol="0">
            <a:normAutofit/>
          </a:bodyPr>
          <a:lstStyle>
            <a:lvl1pPr marL="0" indent="0">
              <a:buNone/>
              <a:defRPr sz="2000">
                <a:latin typeface="微软雅黑" panose="020B0503020204020204" pitchFamily="34" charset="-122"/>
                <a:ea typeface="微软雅黑" panose="020B0503020204020204" pitchFamily="34" charset="-122"/>
              </a:defRPr>
            </a:lvl1pPr>
          </a:lstStyle>
          <a:p>
            <a:pPr lvl="0"/>
            <a:r>
              <a:rPr lang="en-US" altLang="zh-CN" noProof="0"/>
              <a:t>Drag picture to placeholder or click icon to add</a:t>
            </a:r>
            <a:endParaRPr lang="zh-CN" altLang="en-US" noProof="0"/>
          </a:p>
        </p:txBody>
      </p:sp>
      <p:sp>
        <p:nvSpPr>
          <p:cNvPr id="2" name="Title 1"/>
          <p:cNvSpPr>
            <a:spLocks noGrp="1"/>
          </p:cNvSpPr>
          <p:nvPr>
            <p:ph type="ctrTitle"/>
          </p:nvPr>
        </p:nvSpPr>
        <p:spPr>
          <a:xfrm>
            <a:off x="792479" y="1338496"/>
            <a:ext cx="9836728" cy="930879"/>
          </a:xfrm>
        </p:spPr>
        <p:txBody>
          <a:bodyPr anchor="t">
            <a:normAutofit/>
          </a:bodyPr>
          <a:lstStyle>
            <a:lvl1pPr algn="l">
              <a:defRPr sz="3200">
                <a:solidFill>
                  <a:schemeClr val="bg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sp>
        <p:nvSpPr>
          <p:cNvPr id="3" name="Subtitle 2"/>
          <p:cNvSpPr>
            <a:spLocks noGrp="1"/>
          </p:cNvSpPr>
          <p:nvPr>
            <p:ph type="subTitle" idx="1"/>
          </p:nvPr>
        </p:nvSpPr>
        <p:spPr>
          <a:xfrm>
            <a:off x="792477" y="3638453"/>
            <a:ext cx="9803476" cy="542850"/>
          </a:xfrm>
        </p:spPr>
        <p:txBody>
          <a:bodyPr>
            <a:normAutofit/>
          </a:bodyPr>
          <a:lstStyle>
            <a:lvl1pPr marL="0" indent="0" algn="l">
              <a:buNone/>
              <a:defRPr sz="1600">
                <a:solidFill>
                  <a:schemeClr val="bg1"/>
                </a:solidFill>
                <a:latin typeface="+mn-lt"/>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en-US" dirty="0"/>
          </a:p>
        </p:txBody>
      </p:sp>
      <p:pic>
        <p:nvPicPr>
          <p:cNvPr id="8" name="Picture 7" descr="Text&#10;&#10;Description automatically generated">
            <a:extLst>
              <a:ext uri="{FF2B5EF4-FFF2-40B4-BE49-F238E27FC236}">
                <a16:creationId xmlns:a16="http://schemas.microsoft.com/office/drawing/2014/main" id="{4005C018-3C11-A344-A572-3676835CD068}"/>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390821" y="5830321"/>
            <a:ext cx="1962979" cy="639878"/>
          </a:xfrm>
          <a:prstGeom prst="rect">
            <a:avLst/>
          </a:prstGeom>
        </p:spPr>
      </p:pic>
    </p:spTree>
    <p:extLst>
      <p:ext uri="{BB962C8B-B14F-4D97-AF65-F5344CB8AC3E}">
        <p14:creationId xmlns:p14="http://schemas.microsoft.com/office/powerpoint/2010/main" val="3781987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样式二">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1"/>
            <a:ext cx="12192000" cy="4829695"/>
          </a:xfrm>
        </p:spPr>
        <p:txBody>
          <a:bodyPr rtlCol="0">
            <a:normAutofit/>
          </a:bodyPr>
          <a:lstStyle>
            <a:lvl1pPr marL="0" indent="0">
              <a:buNone/>
              <a:defRPr sz="2000">
                <a:latin typeface="微软雅黑" panose="020B0503020204020204" pitchFamily="34" charset="-122"/>
                <a:ea typeface="微软雅黑" panose="020B0503020204020204" pitchFamily="34" charset="-122"/>
              </a:defRPr>
            </a:lvl1pPr>
          </a:lstStyle>
          <a:p>
            <a:pPr lvl="0"/>
            <a:r>
              <a:rPr lang="en-US" altLang="zh-CN" noProof="0"/>
              <a:t>Drag picture to placeholder or click icon to add</a:t>
            </a:r>
            <a:endParaRPr lang="zh-CN" altLang="en-US" noProof="0"/>
          </a:p>
        </p:txBody>
      </p:sp>
      <p:sp>
        <p:nvSpPr>
          <p:cNvPr id="2" name="Title 1"/>
          <p:cNvSpPr>
            <a:spLocks noGrp="1"/>
          </p:cNvSpPr>
          <p:nvPr>
            <p:ph type="ctrTitle"/>
          </p:nvPr>
        </p:nvSpPr>
        <p:spPr>
          <a:xfrm>
            <a:off x="792479" y="1338496"/>
            <a:ext cx="9836728" cy="930879"/>
          </a:xfrm>
        </p:spPr>
        <p:txBody>
          <a:bodyPr anchor="t">
            <a:normAutofit/>
          </a:bodyPr>
          <a:lstStyle>
            <a:lvl1pPr algn="l">
              <a:defRPr sz="3200">
                <a:solidFill>
                  <a:schemeClr val="bg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sp>
        <p:nvSpPr>
          <p:cNvPr id="3" name="Subtitle 2"/>
          <p:cNvSpPr>
            <a:spLocks noGrp="1"/>
          </p:cNvSpPr>
          <p:nvPr>
            <p:ph type="subTitle" idx="1"/>
          </p:nvPr>
        </p:nvSpPr>
        <p:spPr>
          <a:xfrm>
            <a:off x="792477" y="3638453"/>
            <a:ext cx="9803476" cy="542850"/>
          </a:xfrm>
        </p:spPr>
        <p:txBody>
          <a:bodyPr>
            <a:normAutofit/>
          </a:bodyPr>
          <a:lstStyle>
            <a:lvl1pPr marL="0" indent="0" algn="l">
              <a:buNone/>
              <a:defRPr sz="1600">
                <a:solidFill>
                  <a:schemeClr val="bg1"/>
                </a:solidFill>
                <a:latin typeface="+mn-lt"/>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en-US" dirty="0"/>
          </a:p>
        </p:txBody>
      </p:sp>
      <p:pic>
        <p:nvPicPr>
          <p:cNvPr id="7" name="Picture 6" descr="Text&#10;&#10;Description automatically generated">
            <a:extLst>
              <a:ext uri="{FF2B5EF4-FFF2-40B4-BE49-F238E27FC236}">
                <a16:creationId xmlns:a16="http://schemas.microsoft.com/office/drawing/2014/main" id="{65E46E28-8AAC-5B4E-AB7D-341D0472F71D}"/>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390821" y="5830321"/>
            <a:ext cx="1962979" cy="639878"/>
          </a:xfrm>
          <a:prstGeom prst="rect">
            <a:avLst/>
          </a:prstGeom>
        </p:spPr>
      </p:pic>
    </p:spTree>
    <p:extLst>
      <p:ext uri="{BB962C8B-B14F-4D97-AF65-F5344CB8AC3E}">
        <p14:creationId xmlns:p14="http://schemas.microsoft.com/office/powerpoint/2010/main" val="2143777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分隔页样式一">
    <p:spTree>
      <p:nvGrpSpPr>
        <p:cNvPr id="1" name=""/>
        <p:cNvGrpSpPr/>
        <p:nvPr/>
      </p:nvGrpSpPr>
      <p:grpSpPr>
        <a:xfrm>
          <a:off x="0" y="0"/>
          <a:ext cx="0" cy="0"/>
          <a:chOff x="0" y="0"/>
          <a:chExt cx="0" cy="0"/>
        </a:xfrm>
      </p:grpSpPr>
      <p:sp>
        <p:nvSpPr>
          <p:cNvPr id="3" name="矩形 6"/>
          <p:cNvSpPr/>
          <p:nvPr/>
        </p:nvSpPr>
        <p:spPr>
          <a:xfrm>
            <a:off x="0" y="1587500"/>
            <a:ext cx="12192000" cy="3200400"/>
          </a:xfrm>
          <a:prstGeom prst="rect">
            <a:avLst/>
          </a:prstGeom>
          <a:solidFill>
            <a:srgbClr val="003B8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en-US">
              <a:solidFill>
                <a:srgbClr val="FFFFFF"/>
              </a:solidFill>
              <a:latin typeface="Calibri" charset="0"/>
              <a:ea typeface="宋体" charset="0"/>
              <a:cs typeface="宋体" charset="0"/>
            </a:endParaRPr>
          </a:p>
        </p:txBody>
      </p:sp>
      <p:sp>
        <p:nvSpPr>
          <p:cNvPr id="2" name="Title 1"/>
          <p:cNvSpPr>
            <a:spLocks noGrp="1"/>
          </p:cNvSpPr>
          <p:nvPr>
            <p:ph type="title"/>
          </p:nvPr>
        </p:nvSpPr>
        <p:spPr>
          <a:xfrm>
            <a:off x="2084303" y="2890148"/>
            <a:ext cx="7824469" cy="775766"/>
          </a:xfrm>
        </p:spPr>
        <p:txBody>
          <a:bodyPr anchor="t">
            <a:normAutofit/>
          </a:bodyPr>
          <a:lstStyle>
            <a:lvl1pPr>
              <a:defRPr sz="3600">
                <a:solidFill>
                  <a:schemeClr val="bg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pic>
        <p:nvPicPr>
          <p:cNvPr id="7" name="Picture 6" descr="Text&#10;&#10;Description automatically generated">
            <a:extLst>
              <a:ext uri="{FF2B5EF4-FFF2-40B4-BE49-F238E27FC236}">
                <a16:creationId xmlns:a16="http://schemas.microsoft.com/office/drawing/2014/main" id="{EBEBEE6F-A61F-C94B-A04B-D349F3EACB23}"/>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390821" y="5830321"/>
            <a:ext cx="1962979" cy="639878"/>
          </a:xfrm>
          <a:prstGeom prst="rect">
            <a:avLst/>
          </a:prstGeom>
        </p:spPr>
      </p:pic>
      <p:pic>
        <p:nvPicPr>
          <p:cNvPr id="10" name="Picture 9" descr="Background pattern&#10;&#10;Description automatically generated">
            <a:extLst>
              <a:ext uri="{FF2B5EF4-FFF2-40B4-BE49-F238E27FC236}">
                <a16:creationId xmlns:a16="http://schemas.microsoft.com/office/drawing/2014/main" id="{CA4D4AF9-2371-AC4B-BA64-852E8449435E}"/>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56218" y="0"/>
            <a:ext cx="723900" cy="863600"/>
          </a:xfrm>
          <a:prstGeom prst="rect">
            <a:avLst/>
          </a:prstGeom>
        </p:spPr>
      </p:pic>
    </p:spTree>
    <p:extLst>
      <p:ext uri="{BB962C8B-B14F-4D97-AF65-F5344CB8AC3E}">
        <p14:creationId xmlns:p14="http://schemas.microsoft.com/office/powerpoint/2010/main" val="3235026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分隔页样式二">
    <p:spTree>
      <p:nvGrpSpPr>
        <p:cNvPr id="1" name=""/>
        <p:cNvGrpSpPr/>
        <p:nvPr/>
      </p:nvGrpSpPr>
      <p:grpSpPr>
        <a:xfrm>
          <a:off x="0" y="0"/>
          <a:ext cx="0" cy="0"/>
          <a:chOff x="0" y="0"/>
          <a:chExt cx="0" cy="0"/>
        </a:xfrm>
      </p:grpSpPr>
      <p:sp>
        <p:nvSpPr>
          <p:cNvPr id="3" name="矩形 6"/>
          <p:cNvSpPr/>
          <p:nvPr/>
        </p:nvSpPr>
        <p:spPr>
          <a:xfrm>
            <a:off x="0" y="1587500"/>
            <a:ext cx="12192000" cy="3200400"/>
          </a:xfrm>
          <a:prstGeom prst="rect">
            <a:avLst/>
          </a:prstGeom>
          <a:solidFill>
            <a:srgbClr val="016F3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en-US">
              <a:solidFill>
                <a:srgbClr val="FFFFFF"/>
              </a:solidFill>
              <a:latin typeface="Calibri" charset="0"/>
              <a:ea typeface="宋体" charset="0"/>
              <a:cs typeface="宋体" charset="0"/>
            </a:endParaRPr>
          </a:p>
        </p:txBody>
      </p:sp>
      <p:sp>
        <p:nvSpPr>
          <p:cNvPr id="2" name="Title 1"/>
          <p:cNvSpPr>
            <a:spLocks noGrp="1"/>
          </p:cNvSpPr>
          <p:nvPr>
            <p:ph type="title"/>
          </p:nvPr>
        </p:nvSpPr>
        <p:spPr>
          <a:xfrm>
            <a:off x="2084303" y="2890148"/>
            <a:ext cx="7824469" cy="775766"/>
          </a:xfrm>
        </p:spPr>
        <p:txBody>
          <a:bodyPr anchor="t">
            <a:normAutofit/>
          </a:bodyPr>
          <a:lstStyle>
            <a:lvl1pPr>
              <a:defRPr sz="3600">
                <a:solidFill>
                  <a:schemeClr val="bg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pic>
        <p:nvPicPr>
          <p:cNvPr id="7" name="Picture 6" descr="Text&#10;&#10;Description automatically generated">
            <a:extLst>
              <a:ext uri="{FF2B5EF4-FFF2-40B4-BE49-F238E27FC236}">
                <a16:creationId xmlns:a16="http://schemas.microsoft.com/office/drawing/2014/main" id="{5265D4F5-8A7E-A545-823D-872343559C73}"/>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390821" y="5830321"/>
            <a:ext cx="1962979" cy="639878"/>
          </a:xfrm>
          <a:prstGeom prst="rect">
            <a:avLst/>
          </a:prstGeom>
        </p:spPr>
      </p:pic>
      <p:pic>
        <p:nvPicPr>
          <p:cNvPr id="10" name="Picture 9" descr="Background pattern&#10;&#10;Description automatically generated">
            <a:extLst>
              <a:ext uri="{FF2B5EF4-FFF2-40B4-BE49-F238E27FC236}">
                <a16:creationId xmlns:a16="http://schemas.microsoft.com/office/drawing/2014/main" id="{A4085ED0-F970-8A48-8FBE-09CF3DF5E286}"/>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56218" y="0"/>
            <a:ext cx="723900" cy="863600"/>
          </a:xfrm>
          <a:prstGeom prst="rect">
            <a:avLst/>
          </a:prstGeom>
        </p:spPr>
      </p:pic>
    </p:spTree>
    <p:extLst>
      <p:ext uri="{BB962C8B-B14F-4D97-AF65-F5344CB8AC3E}">
        <p14:creationId xmlns:p14="http://schemas.microsoft.com/office/powerpoint/2010/main" val="1548339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内容样式一">
    <p:spTree>
      <p:nvGrpSpPr>
        <p:cNvPr id="1" name=""/>
        <p:cNvGrpSpPr/>
        <p:nvPr/>
      </p:nvGrpSpPr>
      <p:grpSpPr>
        <a:xfrm>
          <a:off x="0" y="0"/>
          <a:ext cx="0" cy="0"/>
          <a:chOff x="0" y="0"/>
          <a:chExt cx="0" cy="0"/>
        </a:xfrm>
      </p:grpSpPr>
      <p:sp>
        <p:nvSpPr>
          <p:cNvPr id="2" name="Title 1"/>
          <p:cNvSpPr>
            <a:spLocks noGrp="1"/>
          </p:cNvSpPr>
          <p:nvPr>
            <p:ph type="title"/>
          </p:nvPr>
        </p:nvSpPr>
        <p:spPr>
          <a:xfrm>
            <a:off x="838200" y="1147157"/>
            <a:ext cx="10515600" cy="543533"/>
          </a:xfrm>
        </p:spPr>
        <p:txBody>
          <a:bodyPr>
            <a:noAutofit/>
          </a:bodyPr>
          <a:lstStyle>
            <a:lvl1pPr>
              <a:defRPr sz="3600">
                <a:solidFill>
                  <a:srgbClr val="003B8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sp>
        <p:nvSpPr>
          <p:cNvPr id="3" name="Content Placeholder 2"/>
          <p:cNvSpPr>
            <a:spLocks noGrp="1"/>
          </p:cNvSpPr>
          <p:nvPr>
            <p:ph idx="1"/>
          </p:nvPr>
        </p:nvSpPr>
        <p:spPr>
          <a:xfrm>
            <a:off x="838200" y="2061556"/>
            <a:ext cx="10515600" cy="3682540"/>
          </a:xfrm>
        </p:spPr>
        <p:txBody>
          <a:bodyPr/>
          <a:lstStyle>
            <a:lvl1pPr marL="0" indent="0">
              <a:buNone/>
              <a:defRPr>
                <a:solidFill>
                  <a:srgbClr val="003B81"/>
                </a:solidFill>
                <a:latin typeface="微软雅黑" panose="020B0503020204020204" pitchFamily="34" charset="-122"/>
                <a:ea typeface="微软雅黑" panose="020B0503020204020204" pitchFamily="34" charset="-122"/>
              </a:defRPr>
            </a:lvl1pPr>
            <a:lvl2pPr marL="457200" indent="0">
              <a:buNone/>
              <a:defRPr>
                <a:solidFill>
                  <a:srgbClr val="003B81"/>
                </a:solidFill>
                <a:latin typeface="微软雅黑" panose="020B0503020204020204" pitchFamily="34" charset="-122"/>
                <a:ea typeface="微软雅黑" panose="020B0503020204020204" pitchFamily="34" charset="-122"/>
              </a:defRPr>
            </a:lvl2pPr>
            <a:lvl3pPr marL="914400" indent="0">
              <a:buNone/>
              <a:defRPr>
                <a:solidFill>
                  <a:srgbClr val="003B81"/>
                </a:solidFill>
                <a:latin typeface="微软雅黑" panose="020B0503020204020204" pitchFamily="34" charset="-122"/>
                <a:ea typeface="微软雅黑" panose="020B0503020204020204" pitchFamily="34" charset="-122"/>
              </a:defRPr>
            </a:lvl3pPr>
            <a:lvl4pPr marL="1371600" indent="0">
              <a:buNone/>
              <a:defRPr>
                <a:solidFill>
                  <a:srgbClr val="003B81"/>
                </a:solidFill>
                <a:latin typeface="微软雅黑" panose="020B0503020204020204" pitchFamily="34" charset="-122"/>
                <a:ea typeface="微软雅黑" panose="020B0503020204020204" pitchFamily="34" charset="-122"/>
              </a:defRPr>
            </a:lvl4pPr>
            <a:lvl5pPr marL="1828800" indent="0">
              <a:buNone/>
              <a:defRPr>
                <a:solidFill>
                  <a:srgbClr val="003B81"/>
                </a:solidFill>
                <a:latin typeface="微软雅黑" panose="020B0503020204020204" pitchFamily="34" charset="-122"/>
                <a:ea typeface="微软雅黑" panose="020B0503020204020204" pitchFamily="34" charset="-122"/>
              </a:defRPr>
            </a:lvl5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pic>
        <p:nvPicPr>
          <p:cNvPr id="6" name="Picture 5" descr="Text&#10;&#10;Description automatically generated">
            <a:extLst>
              <a:ext uri="{FF2B5EF4-FFF2-40B4-BE49-F238E27FC236}">
                <a16:creationId xmlns:a16="http://schemas.microsoft.com/office/drawing/2014/main" id="{25C8EA93-9DB8-3840-A010-BE156CCCAB6D}"/>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390821" y="5830321"/>
            <a:ext cx="1962979" cy="639878"/>
          </a:xfrm>
          <a:prstGeom prst="rect">
            <a:avLst/>
          </a:prstGeom>
        </p:spPr>
      </p:pic>
      <p:pic>
        <p:nvPicPr>
          <p:cNvPr id="8" name="Picture 7" descr="Background pattern&#10;&#10;Description automatically generated">
            <a:extLst>
              <a:ext uri="{FF2B5EF4-FFF2-40B4-BE49-F238E27FC236}">
                <a16:creationId xmlns:a16="http://schemas.microsoft.com/office/drawing/2014/main" id="{8D08A876-BFD3-4649-811C-4BE6E522451E}"/>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56218" y="0"/>
            <a:ext cx="723900" cy="863600"/>
          </a:xfrm>
          <a:prstGeom prst="rect">
            <a:avLst/>
          </a:prstGeom>
        </p:spPr>
      </p:pic>
    </p:spTree>
    <p:extLst>
      <p:ext uri="{BB962C8B-B14F-4D97-AF65-F5344CB8AC3E}">
        <p14:creationId xmlns:p14="http://schemas.microsoft.com/office/powerpoint/2010/main" val="3325319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样式二">
    <p:spTree>
      <p:nvGrpSpPr>
        <p:cNvPr id="1" name=""/>
        <p:cNvGrpSpPr/>
        <p:nvPr/>
      </p:nvGrpSpPr>
      <p:grpSpPr>
        <a:xfrm>
          <a:off x="0" y="0"/>
          <a:ext cx="0" cy="0"/>
          <a:chOff x="0" y="0"/>
          <a:chExt cx="0" cy="0"/>
        </a:xfrm>
      </p:grpSpPr>
      <p:sp>
        <p:nvSpPr>
          <p:cNvPr id="2" name="Title 1"/>
          <p:cNvSpPr>
            <a:spLocks noGrp="1"/>
          </p:cNvSpPr>
          <p:nvPr>
            <p:ph type="title"/>
          </p:nvPr>
        </p:nvSpPr>
        <p:spPr>
          <a:xfrm>
            <a:off x="838200" y="1147157"/>
            <a:ext cx="10515600" cy="543533"/>
          </a:xfrm>
        </p:spPr>
        <p:txBody>
          <a:bodyPr>
            <a:noAutofit/>
          </a:bodyPr>
          <a:lstStyle>
            <a:lvl1pPr>
              <a:defRPr sz="3600">
                <a:solidFill>
                  <a:srgbClr val="003B8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sp>
        <p:nvSpPr>
          <p:cNvPr id="3" name="Content Placeholder 2"/>
          <p:cNvSpPr>
            <a:spLocks noGrp="1"/>
          </p:cNvSpPr>
          <p:nvPr>
            <p:ph idx="1"/>
          </p:nvPr>
        </p:nvSpPr>
        <p:spPr>
          <a:xfrm>
            <a:off x="838200" y="2585259"/>
            <a:ext cx="10515600" cy="3158837"/>
          </a:xfrm>
        </p:spPr>
        <p:txBody>
          <a:bodyPr/>
          <a:lstStyle>
            <a:lvl1pPr marL="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1pPr>
            <a:lvl2pPr marL="4572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2pPr>
            <a:lvl3pPr marL="9144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3pPr>
            <a:lvl4pPr marL="13716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4pPr>
            <a:lvl5pPr marL="18288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5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内容占位符 4"/>
          <p:cNvSpPr>
            <a:spLocks noGrp="1"/>
          </p:cNvSpPr>
          <p:nvPr>
            <p:ph sz="quarter" idx="10"/>
          </p:nvPr>
        </p:nvSpPr>
        <p:spPr>
          <a:xfrm>
            <a:off x="819152" y="1903845"/>
            <a:ext cx="10585449" cy="523875"/>
          </a:xfrm>
        </p:spPr>
        <p:txBody>
          <a:bodyPr>
            <a:normAutofit/>
          </a:bodyPr>
          <a:lstStyle>
            <a:lvl1pPr marL="0" indent="0">
              <a:buNone/>
              <a:defRPr sz="2400">
                <a:solidFill>
                  <a:srgbClr val="003B81"/>
                </a:solidFill>
                <a:latin typeface="微软雅黑" panose="020B0503020204020204" pitchFamily="34" charset="-122"/>
                <a:ea typeface="微软雅黑" panose="020B0503020204020204" pitchFamily="34" charset="-122"/>
              </a:defRPr>
            </a:lvl1pPr>
            <a:lvl2pPr>
              <a:defRPr>
                <a:solidFill>
                  <a:srgbClr val="003B81"/>
                </a:solidFill>
              </a:defRPr>
            </a:lvl2pPr>
            <a:lvl3pPr>
              <a:defRPr>
                <a:solidFill>
                  <a:srgbClr val="003B81"/>
                </a:solidFill>
              </a:defRPr>
            </a:lvl3pPr>
            <a:lvl4pPr>
              <a:defRPr>
                <a:solidFill>
                  <a:srgbClr val="003B81"/>
                </a:solidFill>
              </a:defRPr>
            </a:lvl4pPr>
            <a:lvl5pPr>
              <a:defRPr>
                <a:solidFill>
                  <a:srgbClr val="003B81"/>
                </a:solidFill>
              </a:defRPr>
            </a:lvl5pPr>
          </a:lstStyle>
          <a:p>
            <a:pPr lvl="0"/>
            <a:r>
              <a:rPr lang="en-US" altLang="zh-CN"/>
              <a:t>Click to edit Master text styles</a:t>
            </a:r>
          </a:p>
        </p:txBody>
      </p:sp>
      <p:pic>
        <p:nvPicPr>
          <p:cNvPr id="8" name="Picture 7" descr="Text&#10;&#10;Description automatically generated">
            <a:extLst>
              <a:ext uri="{FF2B5EF4-FFF2-40B4-BE49-F238E27FC236}">
                <a16:creationId xmlns:a16="http://schemas.microsoft.com/office/drawing/2014/main" id="{97D1CBCB-CA66-5244-83F2-06A1D19B6C10}"/>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390821" y="5830321"/>
            <a:ext cx="1962979" cy="639878"/>
          </a:xfrm>
          <a:prstGeom prst="rect">
            <a:avLst/>
          </a:prstGeom>
        </p:spPr>
      </p:pic>
      <p:pic>
        <p:nvPicPr>
          <p:cNvPr id="9" name="Picture 8" descr="Background pattern&#10;&#10;Description automatically generated">
            <a:extLst>
              <a:ext uri="{FF2B5EF4-FFF2-40B4-BE49-F238E27FC236}">
                <a16:creationId xmlns:a16="http://schemas.microsoft.com/office/drawing/2014/main" id="{C0E0640A-1A2D-8B48-8E88-5A10CE525D60}"/>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56218" y="0"/>
            <a:ext cx="723900" cy="863600"/>
          </a:xfrm>
          <a:prstGeom prst="rect">
            <a:avLst/>
          </a:prstGeom>
        </p:spPr>
      </p:pic>
    </p:spTree>
    <p:extLst>
      <p:ext uri="{BB962C8B-B14F-4D97-AF65-F5344CB8AC3E}">
        <p14:creationId xmlns:p14="http://schemas.microsoft.com/office/powerpoint/2010/main" val="2381162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 表格">
    <p:spTree>
      <p:nvGrpSpPr>
        <p:cNvPr id="1" name=""/>
        <p:cNvGrpSpPr/>
        <p:nvPr/>
      </p:nvGrpSpPr>
      <p:grpSpPr>
        <a:xfrm>
          <a:off x="0" y="0"/>
          <a:ext cx="0" cy="0"/>
          <a:chOff x="0" y="0"/>
          <a:chExt cx="0" cy="0"/>
        </a:xfrm>
      </p:grpSpPr>
      <p:sp>
        <p:nvSpPr>
          <p:cNvPr id="2" name="Title 1"/>
          <p:cNvSpPr>
            <a:spLocks noGrp="1"/>
          </p:cNvSpPr>
          <p:nvPr>
            <p:ph type="title"/>
          </p:nvPr>
        </p:nvSpPr>
        <p:spPr>
          <a:xfrm>
            <a:off x="838200" y="1147157"/>
            <a:ext cx="10515600" cy="543533"/>
          </a:xfrm>
        </p:spPr>
        <p:txBody>
          <a:bodyPr>
            <a:noAutofit/>
          </a:bodyPr>
          <a:lstStyle>
            <a:lvl1pPr>
              <a:defRPr sz="3600">
                <a:solidFill>
                  <a:srgbClr val="003B8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sp>
        <p:nvSpPr>
          <p:cNvPr id="3" name="Content Placeholder 2"/>
          <p:cNvSpPr>
            <a:spLocks noGrp="1"/>
          </p:cNvSpPr>
          <p:nvPr>
            <p:ph idx="1"/>
          </p:nvPr>
        </p:nvSpPr>
        <p:spPr>
          <a:xfrm>
            <a:off x="838201" y="2585259"/>
            <a:ext cx="5058295" cy="3158837"/>
          </a:xfrm>
        </p:spPr>
        <p:txBody>
          <a:bodyPr/>
          <a:lstStyle>
            <a:lvl1pPr marL="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1pPr>
            <a:lvl2pPr marL="4572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2pPr>
            <a:lvl3pPr marL="9144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3pPr>
            <a:lvl4pPr marL="13716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4pPr>
            <a:lvl5pPr marL="18288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5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内容占位符 4"/>
          <p:cNvSpPr>
            <a:spLocks noGrp="1"/>
          </p:cNvSpPr>
          <p:nvPr>
            <p:ph sz="quarter" idx="10"/>
          </p:nvPr>
        </p:nvSpPr>
        <p:spPr>
          <a:xfrm>
            <a:off x="819152" y="1903845"/>
            <a:ext cx="10585449" cy="523875"/>
          </a:xfrm>
        </p:spPr>
        <p:txBody>
          <a:bodyPr>
            <a:normAutofit/>
          </a:bodyPr>
          <a:lstStyle>
            <a:lvl1pPr marL="0" indent="0">
              <a:buNone/>
              <a:defRPr sz="2400">
                <a:solidFill>
                  <a:srgbClr val="003B81"/>
                </a:solidFill>
                <a:latin typeface="微软雅黑" panose="020B0503020204020204" pitchFamily="34" charset="-122"/>
                <a:ea typeface="微软雅黑" panose="020B0503020204020204" pitchFamily="34" charset="-122"/>
              </a:defRPr>
            </a:lvl1pPr>
            <a:lvl2pPr>
              <a:defRPr>
                <a:solidFill>
                  <a:srgbClr val="003B81"/>
                </a:solidFill>
              </a:defRPr>
            </a:lvl2pPr>
            <a:lvl3pPr>
              <a:defRPr>
                <a:solidFill>
                  <a:srgbClr val="003B81"/>
                </a:solidFill>
              </a:defRPr>
            </a:lvl3pPr>
            <a:lvl4pPr>
              <a:defRPr>
                <a:solidFill>
                  <a:srgbClr val="003B81"/>
                </a:solidFill>
              </a:defRPr>
            </a:lvl4pPr>
            <a:lvl5pPr>
              <a:defRPr>
                <a:solidFill>
                  <a:srgbClr val="003B81"/>
                </a:solidFill>
              </a:defRPr>
            </a:lvl5pPr>
          </a:lstStyle>
          <a:p>
            <a:pPr lvl="0"/>
            <a:r>
              <a:rPr lang="en-US" altLang="zh-CN"/>
              <a:t>Click to edit Master text styles</a:t>
            </a:r>
          </a:p>
        </p:txBody>
      </p:sp>
      <p:sp>
        <p:nvSpPr>
          <p:cNvPr id="6" name="SmartArt 占位符 5"/>
          <p:cNvSpPr>
            <a:spLocks noGrp="1"/>
          </p:cNvSpPr>
          <p:nvPr>
            <p:ph type="dgm" sz="quarter" idx="11"/>
          </p:nvPr>
        </p:nvSpPr>
        <p:spPr>
          <a:xfrm>
            <a:off x="7182196" y="3133899"/>
            <a:ext cx="3347259" cy="2136371"/>
          </a:xfrm>
        </p:spPr>
        <p:txBody>
          <a:bodyPr rtlCol="0">
            <a:normAutofit/>
          </a:bodyPr>
          <a:lstStyle>
            <a:lvl1pPr marL="0" indent="0">
              <a:buFontTx/>
              <a:buNone/>
              <a:defRPr/>
            </a:lvl1pPr>
          </a:lstStyle>
          <a:p>
            <a:pPr lvl="0"/>
            <a:r>
              <a:rPr lang="en-US" altLang="zh-CN" noProof="0"/>
              <a:t>Click icon to add SmartArt graphic</a:t>
            </a:r>
            <a:endParaRPr lang="zh-CN" altLang="en-US" noProof="0"/>
          </a:p>
        </p:txBody>
      </p:sp>
      <p:pic>
        <p:nvPicPr>
          <p:cNvPr id="9" name="Picture 8" descr="Text&#10;&#10;Description automatically generated">
            <a:extLst>
              <a:ext uri="{FF2B5EF4-FFF2-40B4-BE49-F238E27FC236}">
                <a16:creationId xmlns:a16="http://schemas.microsoft.com/office/drawing/2014/main" id="{ED0F12DD-8F7C-EA47-BD66-DF4D53258EBB}"/>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390821" y="5830321"/>
            <a:ext cx="1962979" cy="639878"/>
          </a:xfrm>
          <a:prstGeom prst="rect">
            <a:avLst/>
          </a:prstGeom>
        </p:spPr>
      </p:pic>
      <p:pic>
        <p:nvPicPr>
          <p:cNvPr id="10" name="Picture 9" descr="Background pattern&#10;&#10;Description automatically generated">
            <a:extLst>
              <a:ext uri="{FF2B5EF4-FFF2-40B4-BE49-F238E27FC236}">
                <a16:creationId xmlns:a16="http://schemas.microsoft.com/office/drawing/2014/main" id="{957C22CF-861C-4349-BF6A-E569ABF04F5A}"/>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56218" y="0"/>
            <a:ext cx="723900" cy="863600"/>
          </a:xfrm>
          <a:prstGeom prst="rect">
            <a:avLst/>
          </a:prstGeom>
        </p:spPr>
      </p:pic>
    </p:spTree>
    <p:extLst>
      <p:ext uri="{BB962C8B-B14F-4D97-AF65-F5344CB8AC3E}">
        <p14:creationId xmlns:p14="http://schemas.microsoft.com/office/powerpoint/2010/main" val="2063104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内容 表格">
    <p:spTree>
      <p:nvGrpSpPr>
        <p:cNvPr id="1" name=""/>
        <p:cNvGrpSpPr/>
        <p:nvPr/>
      </p:nvGrpSpPr>
      <p:grpSpPr>
        <a:xfrm>
          <a:off x="0" y="0"/>
          <a:ext cx="0" cy="0"/>
          <a:chOff x="0" y="0"/>
          <a:chExt cx="0" cy="0"/>
        </a:xfrm>
      </p:grpSpPr>
      <p:sp>
        <p:nvSpPr>
          <p:cNvPr id="2" name="Title 1"/>
          <p:cNvSpPr>
            <a:spLocks noGrp="1"/>
          </p:cNvSpPr>
          <p:nvPr>
            <p:ph type="title"/>
          </p:nvPr>
        </p:nvSpPr>
        <p:spPr>
          <a:xfrm>
            <a:off x="838200" y="1147157"/>
            <a:ext cx="10515600" cy="543533"/>
          </a:xfrm>
        </p:spPr>
        <p:txBody>
          <a:bodyPr>
            <a:noAutofit/>
          </a:bodyPr>
          <a:lstStyle>
            <a:lvl1pPr>
              <a:defRPr sz="3600">
                <a:solidFill>
                  <a:srgbClr val="003B8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sp>
        <p:nvSpPr>
          <p:cNvPr id="3" name="Content Placeholder 2"/>
          <p:cNvSpPr>
            <a:spLocks noGrp="1"/>
          </p:cNvSpPr>
          <p:nvPr>
            <p:ph idx="1"/>
          </p:nvPr>
        </p:nvSpPr>
        <p:spPr>
          <a:xfrm>
            <a:off x="838201" y="2585259"/>
            <a:ext cx="5058295" cy="3158837"/>
          </a:xfrm>
        </p:spPr>
        <p:txBody>
          <a:bodyPr/>
          <a:lstStyle>
            <a:lvl1pPr marL="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1pPr>
            <a:lvl2pPr marL="4572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2pPr>
            <a:lvl3pPr marL="9144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3pPr>
            <a:lvl4pPr marL="13716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4pPr>
            <a:lvl5pPr marL="182880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5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内容占位符 4"/>
          <p:cNvSpPr>
            <a:spLocks noGrp="1"/>
          </p:cNvSpPr>
          <p:nvPr>
            <p:ph sz="quarter" idx="10"/>
          </p:nvPr>
        </p:nvSpPr>
        <p:spPr>
          <a:xfrm>
            <a:off x="819152" y="1903845"/>
            <a:ext cx="10585449" cy="523875"/>
          </a:xfrm>
        </p:spPr>
        <p:txBody>
          <a:bodyPr>
            <a:normAutofit/>
          </a:bodyPr>
          <a:lstStyle>
            <a:lvl1pPr marL="0" indent="0">
              <a:buNone/>
              <a:defRPr sz="2400">
                <a:solidFill>
                  <a:srgbClr val="003B81"/>
                </a:solidFill>
                <a:latin typeface="微软雅黑" panose="020B0503020204020204" pitchFamily="34" charset="-122"/>
                <a:ea typeface="微软雅黑" panose="020B0503020204020204" pitchFamily="34" charset="-122"/>
              </a:defRPr>
            </a:lvl1pPr>
            <a:lvl2pPr>
              <a:defRPr>
                <a:solidFill>
                  <a:srgbClr val="003B81"/>
                </a:solidFill>
              </a:defRPr>
            </a:lvl2pPr>
            <a:lvl3pPr>
              <a:defRPr>
                <a:solidFill>
                  <a:srgbClr val="003B81"/>
                </a:solidFill>
              </a:defRPr>
            </a:lvl3pPr>
            <a:lvl4pPr>
              <a:defRPr>
                <a:solidFill>
                  <a:srgbClr val="003B81"/>
                </a:solidFill>
              </a:defRPr>
            </a:lvl4pPr>
            <a:lvl5pPr>
              <a:defRPr>
                <a:solidFill>
                  <a:srgbClr val="003B81"/>
                </a:solidFill>
              </a:defRPr>
            </a:lvl5pPr>
          </a:lstStyle>
          <a:p>
            <a:pPr lvl="0"/>
            <a:r>
              <a:rPr lang="en-US" altLang="zh-CN"/>
              <a:t>Click to edit Master text styles</a:t>
            </a:r>
          </a:p>
        </p:txBody>
      </p:sp>
      <p:sp>
        <p:nvSpPr>
          <p:cNvPr id="7" name="图片占位符 6"/>
          <p:cNvSpPr>
            <a:spLocks noGrp="1"/>
          </p:cNvSpPr>
          <p:nvPr>
            <p:ph type="pic" sz="quarter" idx="11"/>
          </p:nvPr>
        </p:nvSpPr>
        <p:spPr>
          <a:xfrm>
            <a:off x="6117167" y="2586039"/>
            <a:ext cx="5276851" cy="3157537"/>
          </a:xfrm>
        </p:spPr>
        <p:txBody>
          <a:bodyPr rtlCol="0">
            <a:normAutofit/>
          </a:bodyPr>
          <a:lstStyle>
            <a:lvl1pPr marL="0" indent="0">
              <a:buNone/>
              <a:defRPr>
                <a:solidFill>
                  <a:schemeClr val="tx1">
                    <a:lumMod val="50000"/>
                    <a:lumOff val="50000"/>
                  </a:schemeClr>
                </a:solidFill>
                <a:latin typeface="微软雅黑" panose="020B0503020204020204" pitchFamily="34" charset="-122"/>
                <a:ea typeface="微软雅黑" panose="020B0503020204020204" pitchFamily="34" charset="-122"/>
              </a:defRPr>
            </a:lvl1pPr>
          </a:lstStyle>
          <a:p>
            <a:pPr lvl="0"/>
            <a:r>
              <a:rPr lang="en-US" altLang="zh-CN" noProof="0"/>
              <a:t>Drag picture to placeholder or click icon to add</a:t>
            </a:r>
            <a:endParaRPr lang="zh-CN" altLang="en-US" noProof="0"/>
          </a:p>
        </p:txBody>
      </p:sp>
      <p:pic>
        <p:nvPicPr>
          <p:cNvPr id="9" name="Picture 8" descr="Text&#10;&#10;Description automatically generated">
            <a:extLst>
              <a:ext uri="{FF2B5EF4-FFF2-40B4-BE49-F238E27FC236}">
                <a16:creationId xmlns:a16="http://schemas.microsoft.com/office/drawing/2014/main" id="{83301B15-9A2B-1A49-BA3A-6FDB7ABE6C91}"/>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9390821" y="5830321"/>
            <a:ext cx="1962979" cy="639878"/>
          </a:xfrm>
          <a:prstGeom prst="rect">
            <a:avLst/>
          </a:prstGeom>
        </p:spPr>
      </p:pic>
      <p:pic>
        <p:nvPicPr>
          <p:cNvPr id="10" name="Picture 9" descr="Background pattern&#10;&#10;Description automatically generated">
            <a:extLst>
              <a:ext uri="{FF2B5EF4-FFF2-40B4-BE49-F238E27FC236}">
                <a16:creationId xmlns:a16="http://schemas.microsoft.com/office/drawing/2014/main" id="{6015599E-B7D8-434B-AD11-DA8F5B194E17}"/>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1056218" y="0"/>
            <a:ext cx="723900" cy="863600"/>
          </a:xfrm>
          <a:prstGeom prst="rect">
            <a:avLst/>
          </a:prstGeom>
        </p:spPr>
      </p:pic>
    </p:spTree>
    <p:extLst>
      <p:ext uri="{BB962C8B-B14F-4D97-AF65-F5344CB8AC3E}">
        <p14:creationId xmlns:p14="http://schemas.microsoft.com/office/powerpoint/2010/main" val="3707198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结束页">
    <p:spTree>
      <p:nvGrpSpPr>
        <p:cNvPr id="1" name=""/>
        <p:cNvGrpSpPr/>
        <p:nvPr/>
      </p:nvGrpSpPr>
      <p:grpSpPr>
        <a:xfrm>
          <a:off x="0" y="0"/>
          <a:ext cx="0" cy="0"/>
          <a:chOff x="0" y="0"/>
          <a:chExt cx="0" cy="0"/>
        </a:xfrm>
      </p:grpSpPr>
      <p:pic>
        <p:nvPicPr>
          <p:cNvPr id="3" name="图片 6"/>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itle 1"/>
          <p:cNvSpPr>
            <a:spLocks noGrp="1"/>
          </p:cNvSpPr>
          <p:nvPr>
            <p:ph type="title"/>
          </p:nvPr>
        </p:nvSpPr>
        <p:spPr>
          <a:xfrm>
            <a:off x="838200" y="2335242"/>
            <a:ext cx="10515600" cy="1325563"/>
          </a:xfrm>
        </p:spPr>
        <p:txBody>
          <a:bodyPr/>
          <a:lstStyle>
            <a:lvl1pPr algn="ctr">
              <a:defRPr>
                <a:solidFill>
                  <a:srgbClr val="003B81"/>
                </a:solidFill>
                <a:latin typeface="微软雅黑" panose="020B0503020204020204" pitchFamily="34" charset="-122"/>
                <a:ea typeface="微软雅黑" panose="020B0503020204020204" pitchFamily="34" charset="-122"/>
              </a:defRPr>
            </a:lvl1pPr>
          </a:lstStyle>
          <a:p>
            <a:r>
              <a:rPr lang="en-US" altLang="zh-CN"/>
              <a:t>Click to edit Master title style</a:t>
            </a:r>
            <a:endParaRPr lang="en-US" dirty="0"/>
          </a:p>
        </p:txBody>
      </p:sp>
    </p:spTree>
    <p:extLst>
      <p:ext uri="{BB962C8B-B14F-4D97-AF65-F5344CB8AC3E}">
        <p14:creationId xmlns:p14="http://schemas.microsoft.com/office/powerpoint/2010/main" val="3329557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6"/>
            <a:ext cx="10515600"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endParaRPr lang="en-US"/>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2"/>
          </p:nvPr>
        </p:nvSpPr>
        <p:spPr>
          <a:xfrm>
            <a:off x="838200" y="6356351"/>
            <a:ext cx="2743200" cy="365125"/>
          </a:xfrm>
          <a:prstGeom prst="rect">
            <a:avLst/>
          </a:prstGeom>
        </p:spPr>
        <p:txBody>
          <a:bodyPr vert="horz" wrap="square" lIns="91440" tIns="45720" rIns="91440" bIns="45720" numCol="1" anchor="ctr" anchorCtr="0" compatLnSpc="1">
            <a:prstTxWarp prst="textNoShape">
              <a:avLst/>
            </a:prstTxWarp>
          </a:bodyPr>
          <a:lstStyle>
            <a:lvl1pPr eaLnBrk="1" hangingPunct="1">
              <a:defRPr sz="1200">
                <a:solidFill>
                  <a:srgbClr val="898989"/>
                </a:solidFill>
              </a:defRPr>
            </a:lvl1pPr>
          </a:lstStyle>
          <a:p>
            <a:fld id="{3BC4037D-198D-7145-B48D-1E411A485D91}" type="datetimeFigureOut">
              <a:rPr lang="zh-CN" altLang="en-US"/>
              <a:pPr/>
              <a:t>2022-12-07</a:t>
            </a:fld>
            <a:endParaRPr lang="zh-CN" alt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200">
                <a:solidFill>
                  <a:srgbClr val="898989"/>
                </a:solidFill>
              </a:defRPr>
            </a:lvl1pPr>
          </a:lstStyle>
          <a:p>
            <a:endParaRPr lang="zh-CN" alt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fld id="{4FF5DF00-D922-BC43-8C56-82E5C858CEC8}"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Lst>
  <p:txStyles>
    <p:titleStyle>
      <a:lvl1pPr algn="l" rtl="0" eaLnBrk="1" fontAlgn="base" hangingPunct="1">
        <a:lnSpc>
          <a:spcPct val="90000"/>
        </a:lnSpc>
        <a:spcBef>
          <a:spcPct val="0"/>
        </a:spcBef>
        <a:spcAft>
          <a:spcPct val="0"/>
        </a:spcAft>
        <a:defRPr sz="4400" kern="1200">
          <a:solidFill>
            <a:schemeClr val="tx1"/>
          </a:solidFill>
          <a:latin typeface="+mj-lt"/>
          <a:ea typeface="+mj-ea"/>
          <a:cs typeface="宋体" charset="0"/>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cs typeface="宋体"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cs typeface="宋体"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cs typeface="宋体"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cs typeface="宋体"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1" fontAlgn="base" hangingPunct="1">
        <a:lnSpc>
          <a:spcPct val="90000"/>
        </a:lnSpc>
        <a:spcBef>
          <a:spcPts val="1000"/>
        </a:spcBef>
        <a:spcAft>
          <a:spcPct val="0"/>
        </a:spcAft>
        <a:buFont typeface="Arial" charset="0"/>
        <a:buChar char="•"/>
        <a:defRPr sz="2800" kern="1200">
          <a:solidFill>
            <a:schemeClr val="tx1"/>
          </a:solidFill>
          <a:latin typeface="+mn-lt"/>
          <a:ea typeface="+mn-ea"/>
          <a:cs typeface="宋体" charset="0"/>
        </a:defRPr>
      </a:lvl1pPr>
      <a:lvl2pPr marL="685800" indent="-228600" algn="l" rtl="0" eaLnBrk="1" fontAlgn="base" hangingPunct="1">
        <a:lnSpc>
          <a:spcPct val="90000"/>
        </a:lnSpc>
        <a:spcBef>
          <a:spcPts val="500"/>
        </a:spcBef>
        <a:spcAft>
          <a:spcPct val="0"/>
        </a:spcAft>
        <a:buFont typeface="Arial" charset="0"/>
        <a:buChar char="•"/>
        <a:defRPr sz="2400" kern="1200">
          <a:solidFill>
            <a:schemeClr val="tx1"/>
          </a:solidFill>
          <a:latin typeface="+mn-lt"/>
          <a:ea typeface="+mn-ea"/>
          <a:cs typeface="宋体" charset="0"/>
        </a:defRPr>
      </a:lvl2pPr>
      <a:lvl3pPr marL="1143000" indent="-228600" algn="l" rtl="0" eaLnBrk="1" fontAlgn="base" hangingPunct="1">
        <a:lnSpc>
          <a:spcPct val="90000"/>
        </a:lnSpc>
        <a:spcBef>
          <a:spcPts val="500"/>
        </a:spcBef>
        <a:spcAft>
          <a:spcPct val="0"/>
        </a:spcAft>
        <a:buFont typeface="Arial" charset="0"/>
        <a:buChar char="•"/>
        <a:defRPr sz="2000" kern="1200">
          <a:solidFill>
            <a:schemeClr val="tx1"/>
          </a:solidFill>
          <a:latin typeface="+mn-lt"/>
          <a:ea typeface="+mn-ea"/>
          <a:cs typeface="宋体" charset="0"/>
        </a:defRPr>
      </a:lvl3pPr>
      <a:lvl4pPr marL="1600200" indent="-228600" algn="l" rtl="0" eaLnBrk="1" fontAlgn="base" hangingPunct="1">
        <a:lnSpc>
          <a:spcPct val="90000"/>
        </a:lnSpc>
        <a:spcBef>
          <a:spcPts val="500"/>
        </a:spcBef>
        <a:spcAft>
          <a:spcPct val="0"/>
        </a:spcAft>
        <a:buFont typeface="Arial" charset="0"/>
        <a:buChar char="•"/>
        <a:defRPr kern="1200">
          <a:solidFill>
            <a:schemeClr val="tx1"/>
          </a:solidFill>
          <a:latin typeface="+mn-lt"/>
          <a:ea typeface="+mn-ea"/>
          <a:cs typeface="宋体" charset="0"/>
        </a:defRPr>
      </a:lvl4pPr>
      <a:lvl5pPr marL="2057400" indent="-228600" algn="l" rtl="0" eaLnBrk="1" fontAlgn="base" hangingPunct="1">
        <a:lnSpc>
          <a:spcPct val="90000"/>
        </a:lnSpc>
        <a:spcBef>
          <a:spcPts val="500"/>
        </a:spcBef>
        <a:spcAft>
          <a:spcPct val="0"/>
        </a:spcAft>
        <a:buFont typeface="Arial" charset="0"/>
        <a:buChar char="•"/>
        <a:defRPr kern="1200">
          <a:solidFill>
            <a:schemeClr val="tx1"/>
          </a:solidFill>
          <a:latin typeface="+mn-lt"/>
          <a:ea typeface="+mn-ea"/>
          <a:cs typeface="宋体"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5.xml"/><Relationship Id="rId5" Type="http://schemas.openxmlformats.org/officeDocument/2006/relationships/image" Target="../media/image11.jpeg"/><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图片占位符 1"/>
          <p:cNvPicPr>
            <a:picLocks noGrp="1" noChangeAspect="1"/>
          </p:cNvPicPr>
          <p:nvPr>
            <p:ph type="pic" sz="quarter" idx="10"/>
          </p:nvPr>
        </p:nvPicPr>
        <p:blipFill>
          <a:blip r:embed="rId2" cstate="email">
            <a:extLst>
              <a:ext uri="{28A0092B-C50C-407E-A947-70E740481C1C}">
                <a14:useLocalDpi xmlns:a14="http://schemas.microsoft.com/office/drawing/2010/main" val="0"/>
              </a:ext>
            </a:extLst>
          </a:blip>
          <a:srcRect/>
          <a:stretch/>
        </p:blipFill>
        <p:spPr>
          <a:xfrm>
            <a:off x="0" y="-144463"/>
            <a:ext cx="12191999" cy="4829175"/>
          </a:xfrm>
        </p:spPr>
      </p:pic>
      <p:sp>
        <p:nvSpPr>
          <p:cNvPr id="2" name="矩形 1"/>
          <p:cNvSpPr/>
          <p:nvPr/>
        </p:nvSpPr>
        <p:spPr>
          <a:xfrm>
            <a:off x="1" y="1143000"/>
            <a:ext cx="9496426" cy="2266950"/>
          </a:xfrm>
          <a:prstGeom prst="rect">
            <a:avLst/>
          </a:prstGeom>
          <a:solidFill>
            <a:srgbClr val="BDD7E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en-US">
              <a:solidFill>
                <a:srgbClr val="FFFFFF"/>
              </a:solidFill>
              <a:latin typeface="Calibri" charset="0"/>
              <a:ea typeface="宋体" charset="0"/>
              <a:cs typeface="宋体" charset="0"/>
            </a:endParaRPr>
          </a:p>
        </p:txBody>
      </p:sp>
      <p:sp>
        <p:nvSpPr>
          <p:cNvPr id="4100" name="标题 6"/>
          <p:cNvSpPr>
            <a:spLocks noGrp="1"/>
          </p:cNvSpPr>
          <p:nvPr>
            <p:ph type="ctrTitle"/>
          </p:nvPr>
        </p:nvSpPr>
        <p:spPr>
          <a:xfrm>
            <a:off x="466346" y="1338263"/>
            <a:ext cx="7378700" cy="931862"/>
          </a:xfrm>
        </p:spPr>
        <p:txBody>
          <a:bodyPr>
            <a:normAutofit/>
          </a:bodyPr>
          <a:lstStyle/>
          <a:p>
            <a:r>
              <a:rPr lang="en-US" altLang="zh-CN" b="1" dirty="0">
                <a:solidFill>
                  <a:srgbClr val="000090"/>
                </a:solidFill>
                <a:latin typeface="Century Gothic" panose="020B0502020202020204" pitchFamily="34" charset="0"/>
                <a:ea typeface="微软雅黑" charset="0"/>
                <a:cs typeface="微软雅黑" charset="0"/>
              </a:rPr>
              <a:t>ECE 550 Final</a:t>
            </a:r>
            <a:r>
              <a:rPr lang="zh-CN" altLang="en-US" b="1" dirty="0">
                <a:solidFill>
                  <a:srgbClr val="000090"/>
                </a:solidFill>
                <a:latin typeface="Century Gothic" panose="020B0502020202020204" pitchFamily="34" charset="0"/>
                <a:ea typeface="微软雅黑" charset="0"/>
                <a:cs typeface="微软雅黑" charset="0"/>
              </a:rPr>
              <a:t> </a:t>
            </a:r>
            <a:r>
              <a:rPr lang="en-US" altLang="zh-CN" b="1" dirty="0">
                <a:solidFill>
                  <a:srgbClr val="000090"/>
                </a:solidFill>
                <a:latin typeface="Century Gothic" panose="020B0502020202020204" pitchFamily="34" charset="0"/>
                <a:ea typeface="微软雅黑" charset="0"/>
                <a:cs typeface="微软雅黑" charset="0"/>
              </a:rPr>
              <a:t>Project – Tetris</a:t>
            </a:r>
            <a:endParaRPr lang="zh-CN" altLang="en-US" b="1" dirty="0">
              <a:solidFill>
                <a:srgbClr val="000090"/>
              </a:solidFill>
              <a:latin typeface="Century Gothic" panose="020B0502020202020204" pitchFamily="34" charset="0"/>
              <a:ea typeface="微软雅黑" charset="0"/>
              <a:cs typeface="微软雅黑" charset="0"/>
            </a:endParaRPr>
          </a:p>
        </p:txBody>
      </p:sp>
      <p:sp>
        <p:nvSpPr>
          <p:cNvPr id="4101" name="副标题 7"/>
          <p:cNvSpPr>
            <a:spLocks noGrp="1"/>
          </p:cNvSpPr>
          <p:nvPr>
            <p:ph type="subTitle" idx="1"/>
          </p:nvPr>
        </p:nvSpPr>
        <p:spPr>
          <a:xfrm>
            <a:off x="466346" y="2465388"/>
            <a:ext cx="7378700" cy="542925"/>
          </a:xfrm>
        </p:spPr>
        <p:txBody>
          <a:bodyPr>
            <a:normAutofit/>
          </a:bodyPr>
          <a:lstStyle/>
          <a:p>
            <a:r>
              <a:rPr lang="en-US" altLang="zh-CN" sz="2000" b="1" dirty="0">
                <a:solidFill>
                  <a:srgbClr val="000090"/>
                </a:solidFill>
                <a:latin typeface="Century Gothic" panose="020B0502020202020204" pitchFamily="34" charset="0"/>
                <a:ea typeface="微软雅黑" charset="0"/>
                <a:cs typeface="Calibri"/>
              </a:rPr>
              <a:t>Dec 7</a:t>
            </a:r>
          </a:p>
          <a:p>
            <a:endParaRPr lang="zh-CN" altLang="en-US" sz="2000" b="1" dirty="0">
              <a:solidFill>
                <a:srgbClr val="000090"/>
              </a:solidFill>
              <a:latin typeface="Century Gothic" panose="020B0502020202020204" pitchFamily="34" charset="0"/>
              <a:ea typeface="微软雅黑" charset="0"/>
              <a:cs typeface="Calibri"/>
            </a:endParaRPr>
          </a:p>
        </p:txBody>
      </p:sp>
      <p:sp>
        <p:nvSpPr>
          <p:cNvPr id="3" name="TextBox 2">
            <a:extLst>
              <a:ext uri="{FF2B5EF4-FFF2-40B4-BE49-F238E27FC236}">
                <a16:creationId xmlns:a16="http://schemas.microsoft.com/office/drawing/2014/main" id="{FC85F9DD-5465-7309-79D8-D03836DE7B9F}"/>
              </a:ext>
            </a:extLst>
          </p:cNvPr>
          <p:cNvSpPr txBox="1"/>
          <p:nvPr/>
        </p:nvSpPr>
        <p:spPr>
          <a:xfrm>
            <a:off x="466345" y="1879085"/>
            <a:ext cx="3700052" cy="369332"/>
          </a:xfrm>
          <a:prstGeom prst="rect">
            <a:avLst/>
          </a:prstGeom>
          <a:noFill/>
        </p:spPr>
        <p:txBody>
          <a:bodyPr wrap="none" rtlCol="0">
            <a:spAutoFit/>
          </a:bodyPr>
          <a:lstStyle/>
          <a:p>
            <a:r>
              <a:rPr lang="en-US" altLang="zh-CN" b="1" dirty="0" err="1">
                <a:solidFill>
                  <a:srgbClr val="000090"/>
                </a:solidFill>
                <a:latin typeface="Century Gothic" panose="020B0502020202020204" pitchFamily="34" charset="0"/>
                <a:ea typeface="微软雅黑" charset="0"/>
                <a:cs typeface="微软雅黑" charset="0"/>
              </a:rPr>
              <a:t>Qingqian</a:t>
            </a:r>
            <a:r>
              <a:rPr lang="en-US" altLang="zh-CN" b="1" dirty="0">
                <a:solidFill>
                  <a:srgbClr val="000090"/>
                </a:solidFill>
                <a:latin typeface="Century Gothic" panose="020B0502020202020204" pitchFamily="34" charset="0"/>
                <a:ea typeface="微软雅黑" charset="0"/>
                <a:cs typeface="微软雅黑" charset="0"/>
              </a:rPr>
              <a:t> Wang &amp; </a:t>
            </a:r>
            <a:r>
              <a:rPr lang="en-US" altLang="zh-CN" b="1" dirty="0" err="1">
                <a:solidFill>
                  <a:srgbClr val="000090"/>
                </a:solidFill>
                <a:latin typeface="Century Gothic" panose="020B0502020202020204" pitchFamily="34" charset="0"/>
                <a:ea typeface="微软雅黑" charset="0"/>
                <a:cs typeface="微软雅黑" charset="0"/>
              </a:rPr>
              <a:t>Juncheng</a:t>
            </a:r>
            <a:r>
              <a:rPr lang="en-US" altLang="zh-CN" b="1" dirty="0">
                <a:solidFill>
                  <a:srgbClr val="000090"/>
                </a:solidFill>
                <a:latin typeface="Century Gothic" panose="020B0502020202020204" pitchFamily="34" charset="0"/>
                <a:ea typeface="微软雅黑" charset="0"/>
                <a:cs typeface="微软雅黑" charset="0"/>
              </a:rPr>
              <a:t> Liu</a:t>
            </a:r>
            <a:endParaRPr lang="en-CN" dirty="0"/>
          </a:p>
        </p:txBody>
      </p:sp>
    </p:spTree>
    <p:extLst>
      <p:ext uri="{BB962C8B-B14F-4D97-AF65-F5344CB8AC3E}">
        <p14:creationId xmlns:p14="http://schemas.microsoft.com/office/powerpoint/2010/main" val="79148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2. Implementation on C</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746959"/>
          </a:xfrm>
        </p:spPr>
        <p:txBody>
          <a:bodyPr/>
          <a:lstStyle/>
          <a:p>
            <a:r>
              <a:rPr lang="en-US" altLang="zh-CN" dirty="0">
                <a:latin typeface="Century Gothic" panose="020B0502020202020204" pitchFamily="34" charset="0"/>
              </a:rPr>
              <a:t>4.</a:t>
            </a:r>
            <a:r>
              <a:rPr lang="zh-CN" altLang="en-US" dirty="0">
                <a:latin typeface="Century Gothic" panose="020B0502020202020204" pitchFamily="34" charset="0"/>
              </a:rPr>
              <a:t> </a:t>
            </a:r>
            <a:r>
              <a:rPr lang="en-US" dirty="0">
                <a:latin typeface="Century Gothic" panose="020B0502020202020204" pitchFamily="34" charset="0"/>
              </a:rPr>
              <a:t>The patterns should </a:t>
            </a:r>
            <a:r>
              <a:rPr lang="en-US" b="1" dirty="0">
                <a:latin typeface="Century Gothic" panose="020B0502020202020204" pitchFamily="34" charset="0"/>
              </a:rPr>
              <a:t>automatically fall</a:t>
            </a:r>
          </a:p>
        </p:txBody>
      </p:sp>
      <p:pic>
        <p:nvPicPr>
          <p:cNvPr id="5" name="Picture 4" descr="Logo&#10;&#10;Description automatically generated">
            <a:extLst>
              <a:ext uri="{FF2B5EF4-FFF2-40B4-BE49-F238E27FC236}">
                <a16:creationId xmlns:a16="http://schemas.microsoft.com/office/drawing/2014/main" id="{77FB5A03-B7AB-9F0E-C6D0-155A2C33209C}"/>
              </a:ext>
            </a:extLst>
          </p:cNvPr>
          <p:cNvPicPr>
            <a:picLocks noChangeAspect="1"/>
          </p:cNvPicPr>
          <p:nvPr/>
        </p:nvPicPr>
        <p:blipFill rotWithShape="1">
          <a:blip r:embed="rId2" cstate="email">
            <a:extLst>
              <a:ext uri="{28A0092B-C50C-407E-A947-70E740481C1C}">
                <a14:useLocalDpi xmlns:a14="http://schemas.microsoft.com/office/drawing/2010/main" val="0"/>
              </a:ext>
            </a:extLst>
          </a:blip>
          <a:srcRect l="148" t="-297" r="-148" b="24918"/>
          <a:stretch/>
        </p:blipFill>
        <p:spPr>
          <a:xfrm>
            <a:off x="2056884" y="3031006"/>
            <a:ext cx="5878287" cy="1791028"/>
          </a:xfrm>
          <a:prstGeom prst="rect">
            <a:avLst/>
          </a:prstGeom>
        </p:spPr>
      </p:pic>
      <p:sp>
        <p:nvSpPr>
          <p:cNvPr id="7" name="TextBox 6">
            <a:extLst>
              <a:ext uri="{FF2B5EF4-FFF2-40B4-BE49-F238E27FC236}">
                <a16:creationId xmlns:a16="http://schemas.microsoft.com/office/drawing/2014/main" id="{51F50EC7-6457-EE0C-CC34-166F6F604387}"/>
              </a:ext>
            </a:extLst>
          </p:cNvPr>
          <p:cNvSpPr txBox="1"/>
          <p:nvPr/>
        </p:nvSpPr>
        <p:spPr>
          <a:xfrm>
            <a:off x="2056884" y="5246521"/>
            <a:ext cx="4248914" cy="830997"/>
          </a:xfrm>
          <a:prstGeom prst="rect">
            <a:avLst/>
          </a:prstGeom>
          <a:noFill/>
        </p:spPr>
        <p:txBody>
          <a:bodyPr wrap="square" rtlCol="0">
            <a:spAutoFit/>
          </a:bodyPr>
          <a:lstStyle/>
          <a:p>
            <a:r>
              <a:rPr lang="en-CN" altLang="zh-CN" sz="2400" dirty="0"/>
              <a:t>Eliminate 	3</a:t>
            </a:r>
            <a:r>
              <a:rPr lang="zh-CN" altLang="en-US" sz="2400" dirty="0"/>
              <a:t> </a:t>
            </a:r>
            <a:r>
              <a:rPr lang="en-US" altLang="zh-CN" sz="2400" dirty="0"/>
              <a:t>blocks</a:t>
            </a:r>
          </a:p>
          <a:p>
            <a:r>
              <a:rPr lang="en-US" altLang="zh-CN" sz="2400" dirty="0"/>
              <a:t>Add</a:t>
            </a:r>
            <a:r>
              <a:rPr lang="zh-CN" altLang="en-US" sz="2400" dirty="0"/>
              <a:t> </a:t>
            </a:r>
            <a:r>
              <a:rPr lang="en-US" altLang="zh-CN" sz="2400" dirty="0"/>
              <a:t>		3</a:t>
            </a:r>
            <a:r>
              <a:rPr lang="zh-CN" altLang="en-US" sz="2400" dirty="0"/>
              <a:t> </a:t>
            </a:r>
            <a:r>
              <a:rPr lang="en-US" altLang="zh-CN" sz="2400" dirty="0"/>
              <a:t>blocks</a:t>
            </a:r>
            <a:r>
              <a:rPr lang="en-CN" altLang="zh-CN" sz="2400" dirty="0"/>
              <a:t> </a:t>
            </a:r>
            <a:endParaRPr lang="en-CN" sz="2400" dirty="0"/>
          </a:p>
        </p:txBody>
      </p:sp>
    </p:spTree>
    <p:extLst>
      <p:ext uri="{BB962C8B-B14F-4D97-AF65-F5344CB8AC3E}">
        <p14:creationId xmlns:p14="http://schemas.microsoft.com/office/powerpoint/2010/main" val="3061116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2. Implementation on C</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746959"/>
          </a:xfrm>
        </p:spPr>
        <p:txBody>
          <a:bodyPr/>
          <a:lstStyle/>
          <a:p>
            <a:r>
              <a:rPr lang="en-US" dirty="0">
                <a:latin typeface="Century Gothic" panose="020B0502020202020204" pitchFamily="34" charset="0"/>
              </a:rPr>
              <a:t>5. The patterns can be </a:t>
            </a:r>
            <a:r>
              <a:rPr lang="en-US" b="1" dirty="0">
                <a:latin typeface="Century Gothic" panose="020B0502020202020204" pitchFamily="34" charset="0"/>
              </a:rPr>
              <a:t>move left or right</a:t>
            </a:r>
          </a:p>
        </p:txBody>
      </p:sp>
      <p:pic>
        <p:nvPicPr>
          <p:cNvPr id="5" name="Picture 4" descr="A picture containing shape&#10;&#10;Description automatically generated">
            <a:extLst>
              <a:ext uri="{FF2B5EF4-FFF2-40B4-BE49-F238E27FC236}">
                <a16:creationId xmlns:a16="http://schemas.microsoft.com/office/drawing/2014/main" id="{AF75A6ED-8CEF-D134-810C-759C03ECB750}"/>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929162" y="2238112"/>
            <a:ext cx="5166838" cy="3742020"/>
          </a:xfrm>
          <a:prstGeom prst="rect">
            <a:avLst/>
          </a:prstGeom>
        </p:spPr>
      </p:pic>
      <p:pic>
        <p:nvPicPr>
          <p:cNvPr id="6" name="Picture 5">
            <a:extLst>
              <a:ext uri="{FF2B5EF4-FFF2-40B4-BE49-F238E27FC236}">
                <a16:creationId xmlns:a16="http://schemas.microsoft.com/office/drawing/2014/main" id="{47F7C583-1900-CEFF-1173-81388BA2DD26}"/>
              </a:ext>
            </a:extLst>
          </p:cNvPr>
          <p:cNvPicPr>
            <a:picLocks noChangeAspect="1"/>
          </p:cNvPicPr>
          <p:nvPr/>
        </p:nvPicPr>
        <p:blipFill>
          <a:blip r:embed="rId3"/>
          <a:stretch>
            <a:fillRect/>
          </a:stretch>
        </p:blipFill>
        <p:spPr>
          <a:xfrm>
            <a:off x="6511142" y="2521622"/>
            <a:ext cx="4038600" cy="3175000"/>
          </a:xfrm>
          <a:prstGeom prst="rect">
            <a:avLst/>
          </a:prstGeom>
        </p:spPr>
      </p:pic>
    </p:spTree>
    <p:extLst>
      <p:ext uri="{BB962C8B-B14F-4D97-AF65-F5344CB8AC3E}">
        <p14:creationId xmlns:p14="http://schemas.microsoft.com/office/powerpoint/2010/main" val="444740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49DD1AF-7F6A-B07A-4015-6D1FE6661532}"/>
              </a:ext>
            </a:extLst>
          </p:cNvPr>
          <p:cNvPicPr>
            <a:picLocks noChangeAspect="1"/>
          </p:cNvPicPr>
          <p:nvPr/>
        </p:nvPicPr>
        <p:blipFill>
          <a:blip r:embed="rId3"/>
          <a:stretch>
            <a:fillRect/>
          </a:stretch>
        </p:blipFill>
        <p:spPr>
          <a:xfrm>
            <a:off x="728032" y="2161321"/>
            <a:ext cx="3969790" cy="4713566"/>
          </a:xfrm>
          <a:prstGeom prst="rect">
            <a:avLst/>
          </a:prstGeom>
        </p:spPr>
      </p:pic>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2. Implementation on C</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746959"/>
          </a:xfrm>
        </p:spPr>
        <p:txBody>
          <a:bodyPr/>
          <a:lstStyle/>
          <a:p>
            <a:r>
              <a:rPr lang="en-US" dirty="0">
                <a:latin typeface="Century Gothic" panose="020B0502020202020204" pitchFamily="34" charset="0"/>
              </a:rPr>
              <a:t>6. The patterns will be </a:t>
            </a:r>
            <a:r>
              <a:rPr lang="en-US" b="1" dirty="0">
                <a:latin typeface="Century Gothic" panose="020B0502020202020204" pitchFamily="34" charset="0"/>
              </a:rPr>
              <a:t>eliminated</a:t>
            </a:r>
            <a:r>
              <a:rPr lang="en-US" dirty="0">
                <a:latin typeface="Century Gothic" panose="020B0502020202020204" pitchFamily="34" charset="0"/>
              </a:rPr>
              <a:t> when a line is filled</a:t>
            </a:r>
          </a:p>
        </p:txBody>
      </p:sp>
      <p:sp>
        <p:nvSpPr>
          <p:cNvPr id="5" name="TextBox 4">
            <a:extLst>
              <a:ext uri="{FF2B5EF4-FFF2-40B4-BE49-F238E27FC236}">
                <a16:creationId xmlns:a16="http://schemas.microsoft.com/office/drawing/2014/main" id="{00CC4DF1-227A-ED6D-588D-7B72E86E6544}"/>
              </a:ext>
            </a:extLst>
          </p:cNvPr>
          <p:cNvSpPr txBox="1"/>
          <p:nvPr/>
        </p:nvSpPr>
        <p:spPr>
          <a:xfrm>
            <a:off x="5902036" y="3084078"/>
            <a:ext cx="6020790" cy="1569660"/>
          </a:xfrm>
          <a:prstGeom prst="rect">
            <a:avLst/>
          </a:prstGeom>
          <a:noFill/>
        </p:spPr>
        <p:txBody>
          <a:bodyPr wrap="square" rtlCol="0">
            <a:spAutoFit/>
          </a:bodyPr>
          <a:lstStyle/>
          <a:p>
            <a:r>
              <a:rPr lang="en-CN" sz="2400" dirty="0"/>
              <a:t>Check if the sum of the line is filled by blocks</a:t>
            </a:r>
          </a:p>
          <a:p>
            <a:endParaRPr lang="en-CN" sz="2400" dirty="0"/>
          </a:p>
          <a:p>
            <a:r>
              <a:rPr lang="en-CN" sz="2400" dirty="0"/>
              <a:t>If so, the each elements in the line will be replaced by the elements in the line above.</a:t>
            </a:r>
          </a:p>
        </p:txBody>
      </p:sp>
      <p:sp>
        <p:nvSpPr>
          <p:cNvPr id="4" name="Down Arrow 3">
            <a:extLst>
              <a:ext uri="{FF2B5EF4-FFF2-40B4-BE49-F238E27FC236}">
                <a16:creationId xmlns:a16="http://schemas.microsoft.com/office/drawing/2014/main" id="{85FE01D0-4E8B-DCDB-89FC-0ECFB91FE6F9}"/>
              </a:ext>
            </a:extLst>
          </p:cNvPr>
          <p:cNvSpPr/>
          <p:nvPr/>
        </p:nvSpPr>
        <p:spPr>
          <a:xfrm rot="4712192">
            <a:off x="4170264" y="3261018"/>
            <a:ext cx="149307" cy="3022144"/>
          </a:xfrm>
          <a:prstGeom prst="downArrow">
            <a:avLst>
              <a:gd name="adj1" fmla="val 21429"/>
              <a:gd name="adj2" fmla="val 908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pic>
        <p:nvPicPr>
          <p:cNvPr id="9" name="Picture 8">
            <a:extLst>
              <a:ext uri="{FF2B5EF4-FFF2-40B4-BE49-F238E27FC236}">
                <a16:creationId xmlns:a16="http://schemas.microsoft.com/office/drawing/2014/main" id="{833D86B7-8E34-33F3-A246-53A4DB8B7FAD}"/>
              </a:ext>
            </a:extLst>
          </p:cNvPr>
          <p:cNvPicPr>
            <a:picLocks noChangeAspect="1"/>
          </p:cNvPicPr>
          <p:nvPr/>
        </p:nvPicPr>
        <p:blipFill>
          <a:blip r:embed="rId4"/>
          <a:stretch>
            <a:fillRect/>
          </a:stretch>
        </p:blipFill>
        <p:spPr>
          <a:xfrm>
            <a:off x="4977928" y="5008082"/>
            <a:ext cx="4351812" cy="1569660"/>
          </a:xfrm>
          <a:prstGeom prst="rect">
            <a:avLst/>
          </a:prstGeom>
        </p:spPr>
      </p:pic>
    </p:spTree>
    <p:extLst>
      <p:ext uri="{BB962C8B-B14F-4D97-AF65-F5344CB8AC3E}">
        <p14:creationId xmlns:p14="http://schemas.microsoft.com/office/powerpoint/2010/main" val="12518886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2. Implementation on C</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746959"/>
          </a:xfrm>
        </p:spPr>
        <p:txBody>
          <a:bodyPr/>
          <a:lstStyle/>
          <a:p>
            <a:r>
              <a:rPr lang="en-US" dirty="0">
                <a:latin typeface="Century Gothic" panose="020B0502020202020204" pitchFamily="34" charset="0"/>
              </a:rPr>
              <a:t>7. The game is over when the new patterns </a:t>
            </a:r>
            <a:r>
              <a:rPr lang="en-US" b="1" dirty="0">
                <a:latin typeface="Century Gothic" panose="020B0502020202020204" pitchFamily="34" charset="0"/>
              </a:rPr>
              <a:t>reach the top</a:t>
            </a:r>
          </a:p>
        </p:txBody>
      </p:sp>
      <p:pic>
        <p:nvPicPr>
          <p:cNvPr id="4" name="Picture 3">
            <a:extLst>
              <a:ext uri="{FF2B5EF4-FFF2-40B4-BE49-F238E27FC236}">
                <a16:creationId xmlns:a16="http://schemas.microsoft.com/office/drawing/2014/main" id="{562F3BAD-923E-D3DB-9375-EB9AF937E429}"/>
              </a:ext>
            </a:extLst>
          </p:cNvPr>
          <p:cNvPicPr>
            <a:picLocks noChangeAspect="1"/>
          </p:cNvPicPr>
          <p:nvPr/>
        </p:nvPicPr>
        <p:blipFill>
          <a:blip r:embed="rId2"/>
          <a:stretch>
            <a:fillRect/>
          </a:stretch>
        </p:blipFill>
        <p:spPr>
          <a:xfrm>
            <a:off x="6598321" y="2755372"/>
            <a:ext cx="3385622" cy="2467833"/>
          </a:xfrm>
          <a:prstGeom prst="rect">
            <a:avLst/>
          </a:prstGeom>
        </p:spPr>
      </p:pic>
      <p:pic>
        <p:nvPicPr>
          <p:cNvPr id="6" name="Picture 5">
            <a:extLst>
              <a:ext uri="{FF2B5EF4-FFF2-40B4-BE49-F238E27FC236}">
                <a16:creationId xmlns:a16="http://schemas.microsoft.com/office/drawing/2014/main" id="{9690E98C-FB0C-41E4-F686-1AC6FED2C141}"/>
              </a:ext>
            </a:extLst>
          </p:cNvPr>
          <p:cNvPicPr>
            <a:picLocks noChangeAspect="1"/>
          </p:cNvPicPr>
          <p:nvPr/>
        </p:nvPicPr>
        <p:blipFill>
          <a:blip r:embed="rId3"/>
          <a:stretch>
            <a:fillRect/>
          </a:stretch>
        </p:blipFill>
        <p:spPr>
          <a:xfrm>
            <a:off x="1938130" y="2351314"/>
            <a:ext cx="3232526" cy="3313677"/>
          </a:xfrm>
          <a:prstGeom prst="rect">
            <a:avLst/>
          </a:prstGeom>
        </p:spPr>
      </p:pic>
    </p:spTree>
    <p:extLst>
      <p:ext uri="{BB962C8B-B14F-4D97-AF65-F5344CB8AC3E}">
        <p14:creationId xmlns:p14="http://schemas.microsoft.com/office/powerpoint/2010/main" val="1857152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2. Implementation on C</a:t>
            </a:r>
            <a:r>
              <a:rPr lang="zh-CN" altLang="en-US" b="1" dirty="0">
                <a:latin typeface="Century Gothic" panose="020B0502020202020204" pitchFamily="34" charset="0"/>
                <a:ea typeface="微软雅黑" charset="0"/>
                <a:cs typeface="微软雅黑" charset="0"/>
              </a:rPr>
              <a:t> </a:t>
            </a:r>
            <a:r>
              <a:rPr lang="en-US" altLang="zh-CN" b="1" dirty="0">
                <a:latin typeface="Century Gothic" panose="020B0502020202020204" pitchFamily="34" charset="0"/>
                <a:ea typeface="微软雅黑" charset="0"/>
                <a:cs typeface="微软雅黑" charset="0"/>
              </a:rPr>
              <a:t>– Add-ons</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746959"/>
          </a:xfrm>
        </p:spPr>
        <p:txBody>
          <a:bodyPr/>
          <a:lstStyle/>
          <a:p>
            <a:r>
              <a:rPr lang="en-US" dirty="0">
                <a:latin typeface="Century Gothic" panose="020B0502020202020204" pitchFamily="34" charset="0"/>
              </a:rPr>
              <a:t>1. Pause </a:t>
            </a:r>
            <a:endParaRPr lang="en-US" b="1" dirty="0">
              <a:latin typeface="Century Gothic" panose="020B0502020202020204" pitchFamily="34" charset="0"/>
            </a:endParaRPr>
          </a:p>
        </p:txBody>
      </p:sp>
      <p:pic>
        <p:nvPicPr>
          <p:cNvPr id="7" name="Picture 6">
            <a:extLst>
              <a:ext uri="{FF2B5EF4-FFF2-40B4-BE49-F238E27FC236}">
                <a16:creationId xmlns:a16="http://schemas.microsoft.com/office/drawing/2014/main" id="{AF0DC20D-16B1-66F2-5383-8A67E4E4B11A}"/>
              </a:ext>
            </a:extLst>
          </p:cNvPr>
          <p:cNvPicPr>
            <a:picLocks noChangeAspect="1"/>
          </p:cNvPicPr>
          <p:nvPr/>
        </p:nvPicPr>
        <p:blipFill>
          <a:blip r:embed="rId2"/>
          <a:stretch>
            <a:fillRect/>
          </a:stretch>
        </p:blipFill>
        <p:spPr>
          <a:xfrm>
            <a:off x="1074627" y="2144817"/>
            <a:ext cx="9867900" cy="3708400"/>
          </a:xfrm>
          <a:prstGeom prst="rect">
            <a:avLst/>
          </a:prstGeom>
        </p:spPr>
      </p:pic>
      <p:sp>
        <p:nvSpPr>
          <p:cNvPr id="8" name="TextBox 7">
            <a:extLst>
              <a:ext uri="{FF2B5EF4-FFF2-40B4-BE49-F238E27FC236}">
                <a16:creationId xmlns:a16="http://schemas.microsoft.com/office/drawing/2014/main" id="{2387712C-3A98-DDC4-2360-14F5F9905AAE}"/>
              </a:ext>
            </a:extLst>
          </p:cNvPr>
          <p:cNvSpPr txBox="1"/>
          <p:nvPr/>
        </p:nvSpPr>
        <p:spPr>
          <a:xfrm>
            <a:off x="1032400" y="5746745"/>
            <a:ext cx="7279574" cy="830997"/>
          </a:xfrm>
          <a:prstGeom prst="rect">
            <a:avLst/>
          </a:prstGeom>
          <a:noFill/>
        </p:spPr>
        <p:txBody>
          <a:bodyPr wrap="square" rtlCol="0">
            <a:spAutoFit/>
          </a:bodyPr>
          <a:lstStyle/>
          <a:p>
            <a:r>
              <a:rPr lang="en-CN" sz="2400" dirty="0"/>
              <a:t>Use an infinite loop to pause</a:t>
            </a:r>
          </a:p>
          <a:p>
            <a:r>
              <a:rPr lang="en-CN" sz="2400" dirty="0"/>
              <a:t>It will be paused until the input for “r” is pressed</a:t>
            </a:r>
          </a:p>
        </p:txBody>
      </p:sp>
    </p:spTree>
    <p:extLst>
      <p:ext uri="{BB962C8B-B14F-4D97-AF65-F5344CB8AC3E}">
        <p14:creationId xmlns:p14="http://schemas.microsoft.com/office/powerpoint/2010/main" val="1668445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2. Implementation on C</a:t>
            </a:r>
            <a:r>
              <a:rPr lang="zh-CN" altLang="en-US" b="1" dirty="0">
                <a:latin typeface="Century Gothic" panose="020B0502020202020204" pitchFamily="34" charset="0"/>
                <a:ea typeface="微软雅黑" charset="0"/>
                <a:cs typeface="微软雅黑" charset="0"/>
              </a:rPr>
              <a:t> </a:t>
            </a:r>
            <a:r>
              <a:rPr lang="en-US" altLang="zh-CN" b="1" dirty="0">
                <a:latin typeface="Century Gothic" panose="020B0502020202020204" pitchFamily="34" charset="0"/>
                <a:ea typeface="微软雅黑" charset="0"/>
                <a:cs typeface="微软雅黑" charset="0"/>
              </a:rPr>
              <a:t>– Add-ons</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746959"/>
          </a:xfrm>
        </p:spPr>
        <p:txBody>
          <a:bodyPr/>
          <a:lstStyle/>
          <a:p>
            <a:r>
              <a:rPr lang="en-US" altLang="zh-CN" dirty="0">
                <a:latin typeface="Century Gothic" panose="020B0502020202020204" pitchFamily="34" charset="0"/>
              </a:rPr>
              <a:t>2.</a:t>
            </a:r>
            <a:r>
              <a:rPr lang="zh-CN" altLang="en-US" dirty="0">
                <a:latin typeface="Century Gothic" panose="020B0502020202020204" pitchFamily="34" charset="0"/>
              </a:rPr>
              <a:t> </a:t>
            </a:r>
            <a:r>
              <a:rPr lang="en-US" altLang="zh-CN" dirty="0" err="1">
                <a:latin typeface="Century Gothic" panose="020B0502020202020204" pitchFamily="34" charset="0"/>
              </a:rPr>
              <a:t>SpeedUp</a:t>
            </a:r>
            <a:endParaRPr lang="en-US" b="1" dirty="0">
              <a:latin typeface="Century Gothic" panose="020B0502020202020204" pitchFamily="34" charset="0"/>
            </a:endParaRPr>
          </a:p>
        </p:txBody>
      </p:sp>
      <p:sp>
        <p:nvSpPr>
          <p:cNvPr id="8" name="TextBox 7">
            <a:extLst>
              <a:ext uri="{FF2B5EF4-FFF2-40B4-BE49-F238E27FC236}">
                <a16:creationId xmlns:a16="http://schemas.microsoft.com/office/drawing/2014/main" id="{2387712C-3A98-DDC4-2360-14F5F9905AAE}"/>
              </a:ext>
            </a:extLst>
          </p:cNvPr>
          <p:cNvSpPr txBox="1"/>
          <p:nvPr/>
        </p:nvSpPr>
        <p:spPr>
          <a:xfrm>
            <a:off x="5176889" y="2921314"/>
            <a:ext cx="6789480" cy="2308324"/>
          </a:xfrm>
          <a:prstGeom prst="rect">
            <a:avLst/>
          </a:prstGeom>
          <a:noFill/>
        </p:spPr>
        <p:txBody>
          <a:bodyPr wrap="square" rtlCol="0">
            <a:spAutoFit/>
          </a:bodyPr>
          <a:lstStyle/>
          <a:p>
            <a:r>
              <a:rPr lang="en-CN" sz="2400" dirty="0"/>
              <a:t>Set an N as the 2^22</a:t>
            </a:r>
          </a:p>
          <a:p>
            <a:endParaRPr lang="en-CN" sz="2400" dirty="0"/>
          </a:p>
          <a:p>
            <a:r>
              <a:rPr lang="en-CN" sz="2400" dirty="0"/>
              <a:t>Each time when a pattern reaches the bottom, N /= 2</a:t>
            </a:r>
          </a:p>
          <a:p>
            <a:endParaRPr lang="en-CN" sz="2400" dirty="0"/>
          </a:p>
          <a:p>
            <a:r>
              <a:rPr lang="en-CN" sz="2400" dirty="0"/>
              <a:t>Con: 	The “speed up” might not be that significant</a:t>
            </a:r>
          </a:p>
          <a:p>
            <a:r>
              <a:rPr lang="en-CN" sz="2400" dirty="0"/>
              <a:t>	The speed depends on CPU </a:t>
            </a:r>
          </a:p>
        </p:txBody>
      </p:sp>
      <p:pic>
        <p:nvPicPr>
          <p:cNvPr id="4" name="Picture 3">
            <a:extLst>
              <a:ext uri="{FF2B5EF4-FFF2-40B4-BE49-F238E27FC236}">
                <a16:creationId xmlns:a16="http://schemas.microsoft.com/office/drawing/2014/main" id="{FEEB9957-F3AD-9A13-7013-DD9D7D67DA5E}"/>
              </a:ext>
            </a:extLst>
          </p:cNvPr>
          <p:cNvPicPr>
            <a:picLocks noChangeAspect="1"/>
          </p:cNvPicPr>
          <p:nvPr/>
        </p:nvPicPr>
        <p:blipFill>
          <a:blip r:embed="rId3"/>
          <a:stretch>
            <a:fillRect/>
          </a:stretch>
        </p:blipFill>
        <p:spPr>
          <a:xfrm>
            <a:off x="1032400" y="2472706"/>
            <a:ext cx="3987800" cy="2387600"/>
          </a:xfrm>
          <a:prstGeom prst="rect">
            <a:avLst/>
          </a:prstGeom>
        </p:spPr>
      </p:pic>
      <p:pic>
        <p:nvPicPr>
          <p:cNvPr id="5" name="Picture 4">
            <a:extLst>
              <a:ext uri="{FF2B5EF4-FFF2-40B4-BE49-F238E27FC236}">
                <a16:creationId xmlns:a16="http://schemas.microsoft.com/office/drawing/2014/main" id="{FA202FD9-7FA5-D4F4-D1BF-B051C1657050}"/>
              </a:ext>
            </a:extLst>
          </p:cNvPr>
          <p:cNvPicPr>
            <a:picLocks noChangeAspect="1"/>
          </p:cNvPicPr>
          <p:nvPr/>
        </p:nvPicPr>
        <p:blipFill>
          <a:blip r:embed="rId4"/>
          <a:stretch>
            <a:fillRect/>
          </a:stretch>
        </p:blipFill>
        <p:spPr>
          <a:xfrm>
            <a:off x="1032400" y="5253645"/>
            <a:ext cx="2882900" cy="558800"/>
          </a:xfrm>
          <a:prstGeom prst="rect">
            <a:avLst/>
          </a:prstGeom>
        </p:spPr>
      </p:pic>
    </p:spTree>
    <p:extLst>
      <p:ext uri="{BB962C8B-B14F-4D97-AF65-F5344CB8AC3E}">
        <p14:creationId xmlns:p14="http://schemas.microsoft.com/office/powerpoint/2010/main" val="2284975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标题 1"/>
          <p:cNvSpPr>
            <a:spLocks noGrp="1"/>
          </p:cNvSpPr>
          <p:nvPr>
            <p:ph type="title"/>
          </p:nvPr>
        </p:nvSpPr>
        <p:spPr>
          <a:xfrm>
            <a:off x="2152650" y="1147764"/>
            <a:ext cx="7886700" cy="542925"/>
          </a:xfrm>
        </p:spPr>
        <p:txBody>
          <a:bodyPr/>
          <a:lstStyle/>
          <a:p>
            <a:r>
              <a:rPr lang="en-US" altLang="zh-CN" b="1" dirty="0">
                <a:latin typeface="Century Gothic" panose="020B0502020202020204" pitchFamily="34" charset="0"/>
                <a:ea typeface="微软雅黑" charset="0"/>
                <a:cs typeface="微软雅黑" charset="0"/>
              </a:rPr>
              <a:t>Agenda</a:t>
            </a:r>
            <a:endParaRPr lang="zh-CN" altLang="en-US" b="1" dirty="0">
              <a:latin typeface="Century Gothic" panose="020B0502020202020204" pitchFamily="34" charset="0"/>
              <a:ea typeface="微软雅黑" charset="0"/>
              <a:cs typeface="微软雅黑" charset="0"/>
            </a:endParaRPr>
          </a:p>
        </p:txBody>
      </p:sp>
      <p:sp>
        <p:nvSpPr>
          <p:cNvPr id="15363" name="内容占位符 2"/>
          <p:cNvSpPr>
            <a:spLocks noGrp="1"/>
          </p:cNvSpPr>
          <p:nvPr>
            <p:ph idx="1"/>
          </p:nvPr>
        </p:nvSpPr>
        <p:spPr>
          <a:xfrm>
            <a:off x="2152650" y="2034460"/>
            <a:ext cx="7886700" cy="3838802"/>
          </a:xfrm>
        </p:spPr>
        <p:txBody>
          <a:bodyPr/>
          <a:lstStyle/>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Tetris Features</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on C</a:t>
            </a:r>
          </a:p>
          <a:p>
            <a:pPr marL="457200" indent="-457200">
              <a:lnSpc>
                <a:spcPct val="150000"/>
              </a:lnSpc>
              <a:buFont typeface="Arial" panose="020B0604020202020204" pitchFamily="34" charset="0"/>
              <a:buChar char="•"/>
            </a:pPr>
            <a:r>
              <a:rPr lang="en-US" altLang="zh-CN" b="1" dirty="0">
                <a:latin typeface="Century Gothic" panose="020B0502020202020204" pitchFamily="34" charset="0"/>
                <a:ea typeface="微软雅黑" charset="0"/>
                <a:cs typeface="微软雅黑" charset="0"/>
              </a:rPr>
              <a:t>Implementation of hardware</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UI and Demo</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Problems and Issues</a:t>
            </a:r>
          </a:p>
        </p:txBody>
      </p:sp>
    </p:spTree>
    <p:extLst>
      <p:ext uri="{BB962C8B-B14F-4D97-AF65-F5344CB8AC3E}">
        <p14:creationId xmlns:p14="http://schemas.microsoft.com/office/powerpoint/2010/main" val="27704288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3. Implementation of hardware</a:t>
            </a:r>
          </a:p>
        </p:txBody>
      </p:sp>
      <p:sp>
        <p:nvSpPr>
          <p:cNvPr id="3" name="矩形 2">
            <a:extLst>
              <a:ext uri="{FF2B5EF4-FFF2-40B4-BE49-F238E27FC236}">
                <a16:creationId xmlns:a16="http://schemas.microsoft.com/office/drawing/2014/main" id="{736E639F-4EB2-8E66-3BD1-FCB791825B10}"/>
              </a:ext>
            </a:extLst>
          </p:cNvPr>
          <p:cNvSpPr/>
          <p:nvPr/>
        </p:nvSpPr>
        <p:spPr>
          <a:xfrm>
            <a:off x="1532965" y="3266672"/>
            <a:ext cx="1873624" cy="10399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user</a:t>
            </a:r>
            <a:endParaRPr lang="zh-CN" altLang="en-US" dirty="0"/>
          </a:p>
        </p:txBody>
      </p:sp>
      <p:sp>
        <p:nvSpPr>
          <p:cNvPr id="9" name="椭圆 8">
            <a:extLst>
              <a:ext uri="{FF2B5EF4-FFF2-40B4-BE49-F238E27FC236}">
                <a16:creationId xmlns:a16="http://schemas.microsoft.com/office/drawing/2014/main" id="{D2F5808A-9A9E-04E0-5D72-3D007950FEDF}"/>
              </a:ext>
            </a:extLst>
          </p:cNvPr>
          <p:cNvSpPr/>
          <p:nvPr/>
        </p:nvSpPr>
        <p:spPr>
          <a:xfrm>
            <a:off x="4740088" y="3266672"/>
            <a:ext cx="1497105" cy="110265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ps2</a:t>
            </a:r>
            <a:endParaRPr lang="zh-CN" altLang="en-US" dirty="0"/>
          </a:p>
        </p:txBody>
      </p:sp>
      <p:sp>
        <p:nvSpPr>
          <p:cNvPr id="13" name="矩形 12">
            <a:extLst>
              <a:ext uri="{FF2B5EF4-FFF2-40B4-BE49-F238E27FC236}">
                <a16:creationId xmlns:a16="http://schemas.microsoft.com/office/drawing/2014/main" id="{3005DD3B-07DB-FAA8-853E-FCA920DC5258}"/>
              </a:ext>
            </a:extLst>
          </p:cNvPr>
          <p:cNvSpPr/>
          <p:nvPr/>
        </p:nvSpPr>
        <p:spPr>
          <a:xfrm>
            <a:off x="7449670" y="5242001"/>
            <a:ext cx="2698377" cy="13357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processor</a:t>
            </a:r>
            <a:endParaRPr lang="zh-CN" altLang="en-US" dirty="0"/>
          </a:p>
        </p:txBody>
      </p:sp>
      <p:sp>
        <p:nvSpPr>
          <p:cNvPr id="14" name="矩形: 圆角 13">
            <a:extLst>
              <a:ext uri="{FF2B5EF4-FFF2-40B4-BE49-F238E27FC236}">
                <a16:creationId xmlns:a16="http://schemas.microsoft.com/office/drawing/2014/main" id="{8B337E12-3F42-6D06-A519-DB95BAB0350E}"/>
              </a:ext>
            </a:extLst>
          </p:cNvPr>
          <p:cNvSpPr/>
          <p:nvPr/>
        </p:nvSpPr>
        <p:spPr>
          <a:xfrm>
            <a:off x="7960657" y="4515006"/>
            <a:ext cx="1676400" cy="3675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t>
            </a:r>
            <a:r>
              <a:rPr lang="en-US" altLang="zh-CN" dirty="0" err="1"/>
              <a:t>regfile</a:t>
            </a:r>
            <a:r>
              <a:rPr lang="en-US" altLang="zh-CN" dirty="0"/>
              <a:t>)</a:t>
            </a:r>
            <a:endParaRPr lang="zh-CN" altLang="en-US" dirty="0"/>
          </a:p>
        </p:txBody>
      </p:sp>
      <p:sp>
        <p:nvSpPr>
          <p:cNvPr id="15" name="矩形 14">
            <a:extLst>
              <a:ext uri="{FF2B5EF4-FFF2-40B4-BE49-F238E27FC236}">
                <a16:creationId xmlns:a16="http://schemas.microsoft.com/office/drawing/2014/main" id="{8F3F85CC-23C5-F434-0EE5-C2DA1EBC03DD}"/>
              </a:ext>
            </a:extLst>
          </p:cNvPr>
          <p:cNvSpPr/>
          <p:nvPr/>
        </p:nvSpPr>
        <p:spPr>
          <a:xfrm>
            <a:off x="7776880" y="3024625"/>
            <a:ext cx="2043954"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buffer</a:t>
            </a:r>
            <a:endParaRPr lang="zh-CN" altLang="en-US" dirty="0"/>
          </a:p>
        </p:txBody>
      </p:sp>
      <p:sp>
        <p:nvSpPr>
          <p:cNvPr id="16" name="矩形 15">
            <a:extLst>
              <a:ext uri="{FF2B5EF4-FFF2-40B4-BE49-F238E27FC236}">
                <a16:creationId xmlns:a16="http://schemas.microsoft.com/office/drawing/2014/main" id="{0E6BAB9C-DDA2-6512-2477-FA2D1A5617DC}"/>
              </a:ext>
            </a:extLst>
          </p:cNvPr>
          <p:cNvSpPr/>
          <p:nvPr/>
        </p:nvSpPr>
        <p:spPr>
          <a:xfrm>
            <a:off x="7651375" y="1157725"/>
            <a:ext cx="2294965" cy="887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VGA</a:t>
            </a:r>
            <a:endParaRPr lang="zh-CN" altLang="en-US" dirty="0"/>
          </a:p>
        </p:txBody>
      </p:sp>
      <p:sp>
        <p:nvSpPr>
          <p:cNvPr id="17" name="箭头: 右 16">
            <a:extLst>
              <a:ext uri="{FF2B5EF4-FFF2-40B4-BE49-F238E27FC236}">
                <a16:creationId xmlns:a16="http://schemas.microsoft.com/office/drawing/2014/main" id="{4B913942-30A7-1F95-1FF2-E65DC7C77E18}"/>
              </a:ext>
            </a:extLst>
          </p:cNvPr>
          <p:cNvSpPr/>
          <p:nvPr/>
        </p:nvSpPr>
        <p:spPr>
          <a:xfrm>
            <a:off x="3656479" y="3582677"/>
            <a:ext cx="833718" cy="4706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input</a:t>
            </a:r>
            <a:endParaRPr lang="zh-CN" altLang="en-US" dirty="0"/>
          </a:p>
        </p:txBody>
      </p:sp>
      <p:sp>
        <p:nvSpPr>
          <p:cNvPr id="18" name="箭头: 右 17">
            <a:extLst>
              <a:ext uri="{FF2B5EF4-FFF2-40B4-BE49-F238E27FC236}">
                <a16:creationId xmlns:a16="http://schemas.microsoft.com/office/drawing/2014/main" id="{69C417C3-41B6-2853-22F3-66FB4C5DB13F}"/>
              </a:ext>
            </a:extLst>
          </p:cNvPr>
          <p:cNvSpPr/>
          <p:nvPr/>
        </p:nvSpPr>
        <p:spPr>
          <a:xfrm rot="2505715">
            <a:off x="5962124" y="4507801"/>
            <a:ext cx="1410403" cy="7495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conversion</a:t>
            </a:r>
            <a:endParaRPr lang="zh-CN" altLang="en-US" dirty="0"/>
          </a:p>
        </p:txBody>
      </p:sp>
      <p:sp>
        <p:nvSpPr>
          <p:cNvPr id="42" name="箭头: 上下 41">
            <a:extLst>
              <a:ext uri="{FF2B5EF4-FFF2-40B4-BE49-F238E27FC236}">
                <a16:creationId xmlns:a16="http://schemas.microsoft.com/office/drawing/2014/main" id="{56AC3892-A784-6977-FA89-0BDE6D81D936}"/>
              </a:ext>
            </a:extLst>
          </p:cNvPr>
          <p:cNvSpPr/>
          <p:nvPr/>
        </p:nvSpPr>
        <p:spPr>
          <a:xfrm>
            <a:off x="8728257" y="4916177"/>
            <a:ext cx="141198" cy="29220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箭头: 上 42">
            <a:extLst>
              <a:ext uri="{FF2B5EF4-FFF2-40B4-BE49-F238E27FC236}">
                <a16:creationId xmlns:a16="http://schemas.microsoft.com/office/drawing/2014/main" id="{07D80C83-0612-C034-88EB-DA614559CE68}"/>
              </a:ext>
            </a:extLst>
          </p:cNvPr>
          <p:cNvSpPr/>
          <p:nvPr/>
        </p:nvSpPr>
        <p:spPr>
          <a:xfrm>
            <a:off x="8673850" y="3803434"/>
            <a:ext cx="250013" cy="69476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箭头: 上 43">
            <a:extLst>
              <a:ext uri="{FF2B5EF4-FFF2-40B4-BE49-F238E27FC236}">
                <a16:creationId xmlns:a16="http://schemas.microsoft.com/office/drawing/2014/main" id="{5BD791A3-024C-F5CC-81ED-FC8884D658EF}"/>
              </a:ext>
            </a:extLst>
          </p:cNvPr>
          <p:cNvSpPr/>
          <p:nvPr/>
        </p:nvSpPr>
        <p:spPr>
          <a:xfrm>
            <a:off x="8599393" y="2141178"/>
            <a:ext cx="398926" cy="7620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98532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标题 1"/>
          <p:cNvSpPr>
            <a:spLocks noGrp="1"/>
          </p:cNvSpPr>
          <p:nvPr>
            <p:ph type="title"/>
          </p:nvPr>
        </p:nvSpPr>
        <p:spPr>
          <a:xfrm>
            <a:off x="2152650" y="1147764"/>
            <a:ext cx="7886700" cy="542925"/>
          </a:xfrm>
        </p:spPr>
        <p:txBody>
          <a:bodyPr/>
          <a:lstStyle/>
          <a:p>
            <a:r>
              <a:rPr lang="en-US" altLang="zh-CN" b="1" dirty="0">
                <a:latin typeface="Century Gothic" panose="020B0502020202020204" pitchFamily="34" charset="0"/>
                <a:ea typeface="微软雅黑" charset="0"/>
                <a:cs typeface="微软雅黑" charset="0"/>
              </a:rPr>
              <a:t>Agenda</a:t>
            </a:r>
            <a:endParaRPr lang="zh-CN" altLang="en-US" b="1" dirty="0">
              <a:latin typeface="Century Gothic" panose="020B0502020202020204" pitchFamily="34" charset="0"/>
              <a:ea typeface="微软雅黑" charset="0"/>
              <a:cs typeface="微软雅黑" charset="0"/>
            </a:endParaRPr>
          </a:p>
        </p:txBody>
      </p:sp>
      <p:sp>
        <p:nvSpPr>
          <p:cNvPr id="15363" name="内容占位符 2"/>
          <p:cNvSpPr>
            <a:spLocks noGrp="1"/>
          </p:cNvSpPr>
          <p:nvPr>
            <p:ph idx="1"/>
          </p:nvPr>
        </p:nvSpPr>
        <p:spPr>
          <a:xfrm>
            <a:off x="2152650" y="2034460"/>
            <a:ext cx="7886700" cy="3838802"/>
          </a:xfrm>
        </p:spPr>
        <p:txBody>
          <a:bodyPr/>
          <a:lstStyle/>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Tetris Features</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on C</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of hardware</a:t>
            </a:r>
          </a:p>
          <a:p>
            <a:pPr marL="457200" indent="-457200">
              <a:lnSpc>
                <a:spcPct val="150000"/>
              </a:lnSpc>
              <a:buFont typeface="Arial" panose="020B0604020202020204" pitchFamily="34" charset="0"/>
              <a:buChar char="•"/>
            </a:pPr>
            <a:r>
              <a:rPr lang="en-US" altLang="zh-CN" b="1" dirty="0">
                <a:latin typeface="Century Gothic" panose="020B0502020202020204" pitchFamily="34" charset="0"/>
                <a:ea typeface="微软雅黑" charset="0"/>
                <a:cs typeface="微软雅黑" charset="0"/>
              </a:rPr>
              <a:t>UI and Demo</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Problems and Issues</a:t>
            </a:r>
          </a:p>
        </p:txBody>
      </p:sp>
    </p:spTree>
    <p:extLst>
      <p:ext uri="{BB962C8B-B14F-4D97-AF65-F5344CB8AC3E}">
        <p14:creationId xmlns:p14="http://schemas.microsoft.com/office/powerpoint/2010/main" val="19689637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4. UI and Demo</a:t>
            </a:r>
          </a:p>
        </p:txBody>
      </p:sp>
      <p:pic>
        <p:nvPicPr>
          <p:cNvPr id="4" name="图片 3">
            <a:extLst>
              <a:ext uri="{FF2B5EF4-FFF2-40B4-BE49-F238E27FC236}">
                <a16:creationId xmlns:a16="http://schemas.microsoft.com/office/drawing/2014/main" id="{E4B57158-18DF-CE0D-56EF-1D0BD79271A0}"/>
              </a:ext>
            </a:extLst>
          </p:cNvPr>
          <p:cNvPicPr>
            <a:picLocks noChangeAspect="1"/>
          </p:cNvPicPr>
          <p:nvPr/>
        </p:nvPicPr>
        <p:blipFill rotWithShape="1">
          <a:blip r:embed="rId2" cstate="email">
            <a:extLst>
              <a:ext uri="{28A0092B-C50C-407E-A947-70E740481C1C}">
                <a14:useLocalDpi xmlns:a14="http://schemas.microsoft.com/office/drawing/2010/main" val="0"/>
              </a:ext>
            </a:extLst>
          </a:blip>
          <a:srcRect l="15818" t="19620" r="12551" b="24261"/>
          <a:stretch/>
        </p:blipFill>
        <p:spPr>
          <a:xfrm>
            <a:off x="5654504" y="2196352"/>
            <a:ext cx="5818565" cy="3424199"/>
          </a:xfrm>
          <a:prstGeom prst="rect">
            <a:avLst/>
          </a:prstGeom>
        </p:spPr>
      </p:pic>
      <p:sp>
        <p:nvSpPr>
          <p:cNvPr id="5" name="文本框 4">
            <a:extLst>
              <a:ext uri="{FF2B5EF4-FFF2-40B4-BE49-F238E27FC236}">
                <a16:creationId xmlns:a16="http://schemas.microsoft.com/office/drawing/2014/main" id="{2099F31F-8F6C-9D50-75D0-4527C0ABD86D}"/>
              </a:ext>
            </a:extLst>
          </p:cNvPr>
          <p:cNvSpPr txBox="1"/>
          <p:nvPr/>
        </p:nvSpPr>
        <p:spPr>
          <a:xfrm>
            <a:off x="1325384" y="2526740"/>
            <a:ext cx="4276165" cy="1938992"/>
          </a:xfrm>
          <a:prstGeom prst="rect">
            <a:avLst/>
          </a:prstGeom>
          <a:noFill/>
        </p:spPr>
        <p:txBody>
          <a:bodyPr wrap="square" rtlCol="0">
            <a:spAutoFit/>
          </a:bodyPr>
          <a:lstStyle/>
          <a:p>
            <a:pPr marL="342900" indent="-342900">
              <a:buFont typeface="Arial" panose="020B0604020202020204" pitchFamily="34" charset="0"/>
              <a:buChar char="•"/>
            </a:pPr>
            <a:r>
              <a:rPr lang="en-US" altLang="zh-CN" sz="2400" dirty="0">
                <a:solidFill>
                  <a:srgbClr val="002060"/>
                </a:solidFill>
                <a:latin typeface="Adobe Devanagari" panose="02040503050201020203" pitchFamily="18" charset="0"/>
                <a:cs typeface="Adobe Devanagari" panose="02040503050201020203" pitchFamily="18" charset="0"/>
              </a:rPr>
              <a:t>Game space</a:t>
            </a:r>
          </a:p>
          <a:p>
            <a:pPr marL="342900" indent="-342900">
              <a:buFont typeface="Arial" panose="020B0604020202020204" pitchFamily="34" charset="0"/>
              <a:buChar char="•"/>
            </a:pPr>
            <a:endParaRPr lang="en-US" altLang="zh-CN" sz="2400" dirty="0">
              <a:solidFill>
                <a:srgbClr val="002060"/>
              </a:solidFill>
              <a:latin typeface="Adobe Devanagari" panose="02040503050201020203" pitchFamily="18" charset="0"/>
              <a:cs typeface="Adobe Devanagari" panose="02040503050201020203" pitchFamily="18" charset="0"/>
            </a:endParaRPr>
          </a:p>
          <a:p>
            <a:pPr marL="342900" indent="-342900">
              <a:buFont typeface="Arial" panose="020B0604020202020204" pitchFamily="34" charset="0"/>
              <a:buChar char="•"/>
            </a:pPr>
            <a:r>
              <a:rPr lang="en-US" altLang="zh-CN" sz="2400" dirty="0">
                <a:solidFill>
                  <a:srgbClr val="002060"/>
                </a:solidFill>
                <a:latin typeface="Adobe Devanagari" panose="02040503050201020203" pitchFamily="18" charset="0"/>
                <a:cs typeface="Adobe Devanagari" panose="02040503050201020203" pitchFamily="18" charset="0"/>
              </a:rPr>
              <a:t>Background</a:t>
            </a:r>
          </a:p>
          <a:p>
            <a:pPr marL="342900" indent="-342900">
              <a:buFont typeface="Arial" panose="020B0604020202020204" pitchFamily="34" charset="0"/>
              <a:buChar char="•"/>
            </a:pPr>
            <a:endParaRPr lang="en-US" altLang="zh-CN" sz="2400" dirty="0">
              <a:solidFill>
                <a:srgbClr val="002060"/>
              </a:solidFill>
              <a:latin typeface="Adobe Devanagari" panose="02040503050201020203" pitchFamily="18" charset="0"/>
              <a:cs typeface="Adobe Devanagari" panose="02040503050201020203" pitchFamily="18" charset="0"/>
            </a:endParaRPr>
          </a:p>
          <a:p>
            <a:pPr marL="342900" indent="-342900">
              <a:buFont typeface="Arial" panose="020B0604020202020204" pitchFamily="34" charset="0"/>
              <a:buChar char="•"/>
            </a:pPr>
            <a:r>
              <a:rPr lang="en-US" altLang="zh-CN" sz="2400" dirty="0">
                <a:solidFill>
                  <a:srgbClr val="002060"/>
                </a:solidFill>
                <a:latin typeface="Adobe Devanagari" panose="02040503050201020203" pitchFamily="18" charset="0"/>
                <a:cs typeface="Adobe Devanagari" panose="02040503050201020203" pitchFamily="18" charset="0"/>
              </a:rPr>
              <a:t>Score space</a:t>
            </a:r>
            <a:endParaRPr lang="zh-CN" altLang="en-US" sz="2400" dirty="0">
              <a:solidFill>
                <a:srgbClr val="002060"/>
              </a:solidFill>
              <a:latin typeface="Adobe Devanagari" panose="02040503050201020203" pitchFamily="18" charset="0"/>
              <a:cs typeface="Adobe Devanagari" panose="02040503050201020203" pitchFamily="18" charset="0"/>
            </a:endParaRPr>
          </a:p>
        </p:txBody>
      </p:sp>
      <p:sp>
        <p:nvSpPr>
          <p:cNvPr id="6" name="矩形 5">
            <a:extLst>
              <a:ext uri="{FF2B5EF4-FFF2-40B4-BE49-F238E27FC236}">
                <a16:creationId xmlns:a16="http://schemas.microsoft.com/office/drawing/2014/main" id="{2D398FE4-868F-482A-44AE-60365D96AEAE}"/>
              </a:ext>
            </a:extLst>
          </p:cNvPr>
          <p:cNvSpPr/>
          <p:nvPr/>
        </p:nvSpPr>
        <p:spPr>
          <a:xfrm>
            <a:off x="7677393" y="3496236"/>
            <a:ext cx="672353" cy="627529"/>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458EF43D-3A00-0F84-541D-052C4ACED4BB}"/>
              </a:ext>
            </a:extLst>
          </p:cNvPr>
          <p:cNvSpPr/>
          <p:nvPr/>
        </p:nvSpPr>
        <p:spPr>
          <a:xfrm>
            <a:off x="8267308" y="2187386"/>
            <a:ext cx="1744513" cy="2202144"/>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6100B960-7DB3-ED40-43A8-8229E7299594}"/>
              </a:ext>
            </a:extLst>
          </p:cNvPr>
          <p:cNvSpPr/>
          <p:nvPr/>
        </p:nvSpPr>
        <p:spPr>
          <a:xfrm>
            <a:off x="6096000" y="2125941"/>
            <a:ext cx="4894730" cy="3565020"/>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箭头连接符 9">
            <a:extLst>
              <a:ext uri="{FF2B5EF4-FFF2-40B4-BE49-F238E27FC236}">
                <a16:creationId xmlns:a16="http://schemas.microsoft.com/office/drawing/2014/main" id="{B2C29CC6-DB87-57EC-1955-8F63DA90299E}"/>
              </a:ext>
            </a:extLst>
          </p:cNvPr>
          <p:cNvCxnSpPr>
            <a:cxnSpLocks/>
          </p:cNvCxnSpPr>
          <p:nvPr/>
        </p:nvCxnSpPr>
        <p:spPr>
          <a:xfrm>
            <a:off x="4583216" y="2881630"/>
            <a:ext cx="3430353" cy="93858"/>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21B9D1C6-F906-BEB6-5050-0B3780B1544F}"/>
              </a:ext>
            </a:extLst>
          </p:cNvPr>
          <p:cNvCxnSpPr>
            <a:cxnSpLocks/>
          </p:cNvCxnSpPr>
          <p:nvPr/>
        </p:nvCxnSpPr>
        <p:spPr>
          <a:xfrm flipV="1">
            <a:off x="4442376" y="3989150"/>
            <a:ext cx="2972215" cy="286222"/>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AA588EFB-7CE7-805E-9B2F-4BB2CFC74047}"/>
              </a:ext>
            </a:extLst>
          </p:cNvPr>
          <p:cNvCxnSpPr>
            <a:cxnSpLocks/>
          </p:cNvCxnSpPr>
          <p:nvPr/>
        </p:nvCxnSpPr>
        <p:spPr>
          <a:xfrm>
            <a:off x="4579037" y="3644023"/>
            <a:ext cx="1256310" cy="16743"/>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3880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标题 1"/>
          <p:cNvSpPr>
            <a:spLocks noGrp="1"/>
          </p:cNvSpPr>
          <p:nvPr>
            <p:ph type="title"/>
          </p:nvPr>
        </p:nvSpPr>
        <p:spPr>
          <a:xfrm>
            <a:off x="2152650" y="1147764"/>
            <a:ext cx="7886700" cy="542925"/>
          </a:xfrm>
        </p:spPr>
        <p:txBody>
          <a:bodyPr/>
          <a:lstStyle/>
          <a:p>
            <a:r>
              <a:rPr lang="en-US" altLang="zh-CN" b="1" dirty="0">
                <a:latin typeface="Century Gothic" panose="020B0502020202020204" pitchFamily="34" charset="0"/>
                <a:ea typeface="微软雅黑" charset="0"/>
                <a:cs typeface="微软雅黑" charset="0"/>
              </a:rPr>
              <a:t>Agenda</a:t>
            </a:r>
            <a:endParaRPr lang="zh-CN" altLang="en-US" b="1" dirty="0">
              <a:latin typeface="Century Gothic" panose="020B0502020202020204" pitchFamily="34" charset="0"/>
              <a:ea typeface="微软雅黑" charset="0"/>
              <a:cs typeface="微软雅黑" charset="0"/>
            </a:endParaRPr>
          </a:p>
        </p:txBody>
      </p:sp>
      <p:sp>
        <p:nvSpPr>
          <p:cNvPr id="15363" name="内容占位符 2"/>
          <p:cNvSpPr>
            <a:spLocks noGrp="1"/>
          </p:cNvSpPr>
          <p:nvPr>
            <p:ph idx="1"/>
          </p:nvPr>
        </p:nvSpPr>
        <p:spPr>
          <a:xfrm>
            <a:off x="2152650" y="2034460"/>
            <a:ext cx="7886700" cy="3838802"/>
          </a:xfrm>
        </p:spPr>
        <p:txBody>
          <a:bodyPr/>
          <a:lstStyle/>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Tetris Features</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on C</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of hardware</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UI and Demo</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Problems and Issues</a:t>
            </a:r>
          </a:p>
        </p:txBody>
      </p:sp>
    </p:spTree>
    <p:extLst>
      <p:ext uri="{BB962C8B-B14F-4D97-AF65-F5344CB8AC3E}">
        <p14:creationId xmlns:p14="http://schemas.microsoft.com/office/powerpoint/2010/main" val="39898876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4.</a:t>
            </a:r>
            <a:r>
              <a:rPr lang="zh-CN" altLang="en-US" b="1" dirty="0">
                <a:latin typeface="Century Gothic" panose="020B0502020202020204" pitchFamily="34" charset="0"/>
                <a:ea typeface="微软雅黑" charset="0"/>
                <a:cs typeface="微软雅黑" charset="0"/>
              </a:rPr>
              <a:t> </a:t>
            </a:r>
            <a:r>
              <a:rPr lang="en-US" altLang="zh-CN" b="1" dirty="0">
                <a:latin typeface="Century Gothic" panose="020B0502020202020204" pitchFamily="34" charset="0"/>
                <a:ea typeface="微软雅黑" charset="0"/>
                <a:cs typeface="微软雅黑" charset="0"/>
              </a:rPr>
              <a:t>UI and Demo</a:t>
            </a:r>
          </a:p>
        </p:txBody>
      </p:sp>
      <p:sp>
        <p:nvSpPr>
          <p:cNvPr id="5" name="文本框 4">
            <a:extLst>
              <a:ext uri="{FF2B5EF4-FFF2-40B4-BE49-F238E27FC236}">
                <a16:creationId xmlns:a16="http://schemas.microsoft.com/office/drawing/2014/main" id="{2099F31F-8F6C-9D50-75D0-4527C0ABD86D}"/>
              </a:ext>
            </a:extLst>
          </p:cNvPr>
          <p:cNvSpPr txBox="1"/>
          <p:nvPr/>
        </p:nvSpPr>
        <p:spPr>
          <a:xfrm>
            <a:off x="1622611" y="2511540"/>
            <a:ext cx="4276165" cy="2308324"/>
          </a:xfrm>
          <a:prstGeom prst="rect">
            <a:avLst/>
          </a:prstGeom>
          <a:noFill/>
        </p:spPr>
        <p:txBody>
          <a:bodyPr wrap="square" rtlCol="0">
            <a:spAutoFit/>
          </a:bodyPr>
          <a:lstStyle/>
          <a:p>
            <a:pPr marL="342900" indent="-342900">
              <a:buFont typeface="Arial" panose="020B0604020202020204" pitchFamily="34" charset="0"/>
              <a:buChar char="•"/>
            </a:pPr>
            <a:r>
              <a:rPr lang="en-US" altLang="zh-CN" sz="2400" dirty="0">
                <a:solidFill>
                  <a:srgbClr val="002060"/>
                </a:solidFill>
                <a:latin typeface="Adobe Devanagari" panose="02040503050201020203" pitchFamily="18" charset="0"/>
                <a:cs typeface="Adobe Devanagari" panose="02040503050201020203" pitchFamily="18" charset="0"/>
              </a:rPr>
              <a:t>Game space</a:t>
            </a:r>
          </a:p>
          <a:p>
            <a:pPr marL="342900" indent="-342900">
              <a:buFont typeface="Arial" panose="020B0604020202020204" pitchFamily="34" charset="0"/>
              <a:buChar char="•"/>
            </a:pPr>
            <a:endParaRPr lang="en-US" altLang="zh-CN" sz="2400" dirty="0">
              <a:solidFill>
                <a:srgbClr val="002060"/>
              </a:solidFill>
              <a:latin typeface="Adobe Devanagari" panose="02040503050201020203" pitchFamily="18" charset="0"/>
              <a:cs typeface="Adobe Devanagari" panose="02040503050201020203" pitchFamily="18" charset="0"/>
            </a:endParaRPr>
          </a:p>
          <a:p>
            <a:pPr marL="342900" indent="-342900">
              <a:buFont typeface="Arial" panose="020B0604020202020204" pitchFamily="34" charset="0"/>
              <a:buChar char="•"/>
            </a:pPr>
            <a:r>
              <a:rPr lang="en-US" altLang="zh-CN" sz="2400" dirty="0">
                <a:solidFill>
                  <a:srgbClr val="002060"/>
                </a:solidFill>
                <a:latin typeface="Adobe Devanagari" panose="02040503050201020203" pitchFamily="18" charset="0"/>
                <a:cs typeface="Adobe Devanagari" panose="02040503050201020203" pitchFamily="18" charset="0"/>
              </a:rPr>
              <a:t>Background</a:t>
            </a:r>
          </a:p>
          <a:p>
            <a:pPr marL="342900" indent="-342900">
              <a:buFont typeface="Arial" panose="020B0604020202020204" pitchFamily="34" charset="0"/>
              <a:buChar char="•"/>
            </a:pPr>
            <a:endParaRPr lang="en-US" altLang="zh-CN" sz="2400" dirty="0">
              <a:solidFill>
                <a:srgbClr val="002060"/>
              </a:solidFill>
              <a:latin typeface="Adobe Devanagari" panose="02040503050201020203" pitchFamily="18" charset="0"/>
              <a:cs typeface="Adobe Devanagari" panose="02040503050201020203" pitchFamily="18" charset="0"/>
            </a:endParaRPr>
          </a:p>
          <a:p>
            <a:pPr marL="342900" indent="-342900">
              <a:buFont typeface="Arial" panose="020B0604020202020204" pitchFamily="34" charset="0"/>
              <a:buChar char="•"/>
            </a:pPr>
            <a:r>
              <a:rPr lang="en-US" altLang="zh-CN" sz="2400" dirty="0">
                <a:solidFill>
                  <a:srgbClr val="002060"/>
                </a:solidFill>
                <a:latin typeface="Adobe Devanagari" panose="02040503050201020203" pitchFamily="18" charset="0"/>
                <a:cs typeface="Adobe Devanagari" panose="02040503050201020203" pitchFamily="18" charset="0"/>
              </a:rPr>
              <a:t>Score space</a:t>
            </a:r>
            <a:endParaRPr lang="zh-CN" altLang="en-US" sz="2400" dirty="0">
              <a:solidFill>
                <a:srgbClr val="002060"/>
              </a:solidFill>
              <a:latin typeface="Adobe Devanagari" panose="02040503050201020203" pitchFamily="18" charset="0"/>
              <a:cs typeface="Adobe Devanagari" panose="02040503050201020203" pitchFamily="18" charset="0"/>
            </a:endParaRPr>
          </a:p>
          <a:p>
            <a:pPr marL="342900" indent="-342900">
              <a:buFont typeface="Arial" panose="020B0604020202020204" pitchFamily="34" charset="0"/>
              <a:buChar char="•"/>
            </a:pPr>
            <a:endParaRPr lang="en-US" altLang="zh-CN" sz="2400" dirty="0">
              <a:solidFill>
                <a:srgbClr val="002060"/>
              </a:solidFill>
            </a:endParaRPr>
          </a:p>
        </p:txBody>
      </p:sp>
      <p:pic>
        <p:nvPicPr>
          <p:cNvPr id="16" name="图片 15">
            <a:extLst>
              <a:ext uri="{FF2B5EF4-FFF2-40B4-BE49-F238E27FC236}">
                <a16:creationId xmlns:a16="http://schemas.microsoft.com/office/drawing/2014/main" id="{35FB2B51-2B21-40B3-EB8D-65CCC08C439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357961" y="1993997"/>
            <a:ext cx="7834039" cy="815411"/>
          </a:xfrm>
          <a:prstGeom prst="rect">
            <a:avLst/>
          </a:prstGeom>
        </p:spPr>
      </p:pic>
      <p:pic>
        <p:nvPicPr>
          <p:cNvPr id="21" name="图片 20">
            <a:extLst>
              <a:ext uri="{FF2B5EF4-FFF2-40B4-BE49-F238E27FC236}">
                <a16:creationId xmlns:a16="http://schemas.microsoft.com/office/drawing/2014/main" id="{E61F3CAE-1213-6AC1-5340-83B50A18D76E}"/>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357961" y="3404972"/>
            <a:ext cx="6729043" cy="632515"/>
          </a:xfrm>
          <a:prstGeom prst="rect">
            <a:avLst/>
          </a:prstGeom>
        </p:spPr>
      </p:pic>
      <p:pic>
        <p:nvPicPr>
          <p:cNvPr id="23" name="图片 22">
            <a:extLst>
              <a:ext uri="{FF2B5EF4-FFF2-40B4-BE49-F238E27FC236}">
                <a16:creationId xmlns:a16="http://schemas.microsoft.com/office/drawing/2014/main" id="{4708D5AF-2973-5D68-4BE7-2D9D5997AE88}"/>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4357961" y="4633245"/>
            <a:ext cx="1889924" cy="487722"/>
          </a:xfrm>
          <a:prstGeom prst="rect">
            <a:avLst/>
          </a:prstGeom>
        </p:spPr>
      </p:pic>
    </p:spTree>
    <p:extLst>
      <p:ext uri="{BB962C8B-B14F-4D97-AF65-F5344CB8AC3E}">
        <p14:creationId xmlns:p14="http://schemas.microsoft.com/office/powerpoint/2010/main" val="21960058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4. UI and Demo</a:t>
            </a:r>
          </a:p>
        </p:txBody>
      </p:sp>
      <p:sp>
        <p:nvSpPr>
          <p:cNvPr id="5" name="文本框 4">
            <a:extLst>
              <a:ext uri="{FF2B5EF4-FFF2-40B4-BE49-F238E27FC236}">
                <a16:creationId xmlns:a16="http://schemas.microsoft.com/office/drawing/2014/main" id="{2099F31F-8F6C-9D50-75D0-4527C0ABD86D}"/>
              </a:ext>
            </a:extLst>
          </p:cNvPr>
          <p:cNvSpPr txBox="1"/>
          <p:nvPr/>
        </p:nvSpPr>
        <p:spPr>
          <a:xfrm>
            <a:off x="1766047" y="2122793"/>
            <a:ext cx="5477435" cy="3046988"/>
          </a:xfrm>
          <a:prstGeom prst="rect">
            <a:avLst/>
          </a:prstGeom>
          <a:noFill/>
        </p:spPr>
        <p:txBody>
          <a:bodyPr wrap="square" rtlCol="0">
            <a:spAutoFit/>
          </a:bodyPr>
          <a:lstStyle/>
          <a:p>
            <a:pPr marL="342900" indent="-342900">
              <a:buFont typeface="Arial" panose="020B0604020202020204" pitchFamily="34" charset="0"/>
              <a:buChar char="•"/>
            </a:pPr>
            <a:r>
              <a:rPr lang="en-US" altLang="zh-CN" sz="2400" dirty="0">
                <a:solidFill>
                  <a:srgbClr val="002060"/>
                </a:solidFill>
                <a:latin typeface="Adobe Devanagari" panose="02040503050201020203" pitchFamily="18" charset="0"/>
                <a:cs typeface="Adobe Devanagari" panose="02040503050201020203" pitchFamily="18" charset="0"/>
              </a:rPr>
              <a:t>Game space</a:t>
            </a:r>
          </a:p>
          <a:p>
            <a:pPr marL="342900" indent="-342900">
              <a:buFont typeface="Arial" panose="020B0604020202020204" pitchFamily="34" charset="0"/>
              <a:buChar char="•"/>
            </a:pPr>
            <a:endParaRPr lang="en-US" altLang="zh-CN" sz="2400" dirty="0">
              <a:solidFill>
                <a:srgbClr val="002060"/>
              </a:solidFill>
              <a:latin typeface="Adobe Devanagari" panose="02040503050201020203" pitchFamily="18" charset="0"/>
              <a:cs typeface="Adobe Devanagari" panose="02040503050201020203" pitchFamily="18" charset="0"/>
            </a:endParaRPr>
          </a:p>
          <a:p>
            <a:pPr marL="342900" indent="-342900">
              <a:buFont typeface="Arial" panose="020B0604020202020204" pitchFamily="34" charset="0"/>
              <a:buChar char="•"/>
            </a:pPr>
            <a:r>
              <a:rPr lang="en-US" altLang="zh-CN" sz="2400" dirty="0">
                <a:solidFill>
                  <a:srgbClr val="002060"/>
                </a:solidFill>
                <a:latin typeface="Adobe Devanagari" panose="02040503050201020203" pitchFamily="18" charset="0"/>
                <a:cs typeface="Adobe Devanagari" panose="02040503050201020203" pitchFamily="18" charset="0"/>
              </a:rPr>
              <a:t>Background</a:t>
            </a:r>
          </a:p>
          <a:p>
            <a:pPr marL="342900" indent="-342900">
              <a:buFont typeface="Arial" panose="020B0604020202020204" pitchFamily="34" charset="0"/>
              <a:buChar char="•"/>
            </a:pPr>
            <a:endParaRPr lang="en-US" altLang="zh-CN" sz="2400" dirty="0">
              <a:solidFill>
                <a:srgbClr val="002060"/>
              </a:solidFill>
              <a:latin typeface="Adobe Devanagari" panose="02040503050201020203" pitchFamily="18" charset="0"/>
              <a:cs typeface="Adobe Devanagari" panose="02040503050201020203" pitchFamily="18" charset="0"/>
            </a:endParaRPr>
          </a:p>
          <a:p>
            <a:pPr marL="342900" indent="-342900">
              <a:buFont typeface="Arial" panose="020B0604020202020204" pitchFamily="34" charset="0"/>
              <a:buChar char="•"/>
            </a:pPr>
            <a:r>
              <a:rPr lang="en-US" altLang="zh-CN" sz="2400" dirty="0">
                <a:solidFill>
                  <a:srgbClr val="002060"/>
                </a:solidFill>
                <a:latin typeface="Adobe Devanagari" panose="02040503050201020203" pitchFamily="18" charset="0"/>
                <a:cs typeface="Adobe Devanagari" panose="02040503050201020203" pitchFamily="18" charset="0"/>
              </a:rPr>
              <a:t>Score space: Use relative coordinates to generate numbers</a:t>
            </a:r>
          </a:p>
          <a:p>
            <a:pPr marL="342900" indent="-342900">
              <a:buFont typeface="Arial" panose="020B0604020202020204" pitchFamily="34" charset="0"/>
              <a:buChar char="•"/>
            </a:pPr>
            <a:endParaRPr lang="zh-CN" altLang="en-US" sz="2400" dirty="0">
              <a:solidFill>
                <a:srgbClr val="002060"/>
              </a:solidFill>
            </a:endParaRPr>
          </a:p>
          <a:p>
            <a:pPr marL="342900" indent="-342900">
              <a:buFont typeface="Arial" panose="020B0604020202020204" pitchFamily="34" charset="0"/>
              <a:buChar char="•"/>
            </a:pPr>
            <a:endParaRPr lang="en-US" altLang="zh-CN" sz="2400" dirty="0">
              <a:solidFill>
                <a:srgbClr val="002060"/>
              </a:solidFill>
            </a:endParaRPr>
          </a:p>
        </p:txBody>
      </p:sp>
      <p:pic>
        <p:nvPicPr>
          <p:cNvPr id="4" name="图片 3">
            <a:extLst>
              <a:ext uri="{FF2B5EF4-FFF2-40B4-BE49-F238E27FC236}">
                <a16:creationId xmlns:a16="http://schemas.microsoft.com/office/drawing/2014/main" id="{87452C9F-BEA2-EB67-64D5-8EE777CC13C5}"/>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6842183" y="2534815"/>
            <a:ext cx="3583770" cy="1589723"/>
          </a:xfrm>
          <a:prstGeom prst="rect">
            <a:avLst/>
          </a:prstGeom>
        </p:spPr>
      </p:pic>
    </p:spTree>
    <p:extLst>
      <p:ext uri="{BB962C8B-B14F-4D97-AF65-F5344CB8AC3E}">
        <p14:creationId xmlns:p14="http://schemas.microsoft.com/office/powerpoint/2010/main" val="15586612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4. UI and Demo</a:t>
            </a:r>
          </a:p>
        </p:txBody>
      </p:sp>
      <p:pic>
        <p:nvPicPr>
          <p:cNvPr id="4" name="3456" descr="3456">
            <a:hlinkClick r:id="" action="ppaction://media"/>
            <a:extLst>
              <a:ext uri="{FF2B5EF4-FFF2-40B4-BE49-F238E27FC236}">
                <a16:creationId xmlns:a16="http://schemas.microsoft.com/office/drawing/2014/main" id="{BED9FA94-00D0-0634-ECFA-B6EF3A497C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19908" y="1037900"/>
            <a:ext cx="10453161" cy="5662934"/>
          </a:xfrm>
          <a:prstGeom prst="rect">
            <a:avLst/>
          </a:prstGeom>
        </p:spPr>
      </p:pic>
    </p:spTree>
    <p:extLst>
      <p:ext uri="{BB962C8B-B14F-4D97-AF65-F5344CB8AC3E}">
        <p14:creationId xmlns:p14="http://schemas.microsoft.com/office/powerpoint/2010/main" val="4188869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2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标题 1"/>
          <p:cNvSpPr>
            <a:spLocks noGrp="1"/>
          </p:cNvSpPr>
          <p:nvPr>
            <p:ph type="title"/>
          </p:nvPr>
        </p:nvSpPr>
        <p:spPr>
          <a:xfrm>
            <a:off x="2152650" y="1147764"/>
            <a:ext cx="7886700" cy="542925"/>
          </a:xfrm>
        </p:spPr>
        <p:txBody>
          <a:bodyPr/>
          <a:lstStyle/>
          <a:p>
            <a:r>
              <a:rPr lang="en-US" altLang="zh-CN" b="1" dirty="0">
                <a:latin typeface="Century Gothic" panose="020B0502020202020204" pitchFamily="34" charset="0"/>
                <a:ea typeface="微软雅黑" charset="0"/>
                <a:cs typeface="微软雅黑" charset="0"/>
              </a:rPr>
              <a:t>Agenda</a:t>
            </a:r>
            <a:endParaRPr lang="zh-CN" altLang="en-US" b="1" dirty="0">
              <a:latin typeface="Century Gothic" panose="020B0502020202020204" pitchFamily="34" charset="0"/>
              <a:ea typeface="微软雅黑" charset="0"/>
              <a:cs typeface="微软雅黑" charset="0"/>
            </a:endParaRPr>
          </a:p>
        </p:txBody>
      </p:sp>
      <p:sp>
        <p:nvSpPr>
          <p:cNvPr id="15363" name="内容占位符 2"/>
          <p:cNvSpPr>
            <a:spLocks noGrp="1"/>
          </p:cNvSpPr>
          <p:nvPr>
            <p:ph idx="1"/>
          </p:nvPr>
        </p:nvSpPr>
        <p:spPr>
          <a:xfrm>
            <a:off x="2152650" y="2034460"/>
            <a:ext cx="7886700" cy="3838802"/>
          </a:xfrm>
        </p:spPr>
        <p:txBody>
          <a:bodyPr/>
          <a:lstStyle/>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Tetris Features</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on C</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of hardware</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UI and Demo</a:t>
            </a:r>
          </a:p>
          <a:p>
            <a:pPr marL="457200" indent="-457200">
              <a:lnSpc>
                <a:spcPct val="150000"/>
              </a:lnSpc>
              <a:buFont typeface="Arial" panose="020B0604020202020204" pitchFamily="34" charset="0"/>
              <a:buChar char="•"/>
            </a:pPr>
            <a:r>
              <a:rPr lang="en-US" altLang="zh-CN" b="1" dirty="0">
                <a:latin typeface="Century Gothic" panose="020B0502020202020204" pitchFamily="34" charset="0"/>
                <a:ea typeface="微软雅黑" charset="0"/>
                <a:cs typeface="微软雅黑" charset="0"/>
              </a:rPr>
              <a:t>Problems and Issues</a:t>
            </a:r>
          </a:p>
        </p:txBody>
      </p:sp>
    </p:spTree>
    <p:extLst>
      <p:ext uri="{BB962C8B-B14F-4D97-AF65-F5344CB8AC3E}">
        <p14:creationId xmlns:p14="http://schemas.microsoft.com/office/powerpoint/2010/main" val="40135424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5. Problems and Issues</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4226429"/>
          </a:xfrm>
        </p:spPr>
        <p:txBody>
          <a:bodyPr/>
          <a:lstStyle/>
          <a:p>
            <a:pPr marL="514350" indent="-514350">
              <a:buAutoNum type="arabicPeriod"/>
            </a:pPr>
            <a:r>
              <a:rPr lang="en-US" b="1" dirty="0">
                <a:latin typeface="Century Gothic" panose="020B0502020202020204" pitchFamily="34" charset="0"/>
              </a:rPr>
              <a:t>Translating C into MIPS</a:t>
            </a:r>
          </a:p>
          <a:p>
            <a:r>
              <a:rPr lang="en-US" dirty="0">
                <a:latin typeface="Century Gothic" panose="020B0502020202020204" pitchFamily="34" charset="0"/>
              </a:rPr>
              <a:t>We used some fancy styles to write the C code</a:t>
            </a:r>
          </a:p>
          <a:p>
            <a:endParaRPr lang="en-US" dirty="0">
              <a:latin typeface="Century Gothic" panose="020B0502020202020204" pitchFamily="34" charset="0"/>
            </a:endParaRPr>
          </a:p>
          <a:p>
            <a:r>
              <a:rPr lang="en-US" dirty="0">
                <a:latin typeface="Century Gothic" panose="020B0502020202020204" pitchFamily="34" charset="0"/>
              </a:rPr>
              <a:t>BUT, something cannot be translated:</a:t>
            </a:r>
          </a:p>
          <a:p>
            <a:endParaRPr lang="en-US" dirty="0">
              <a:latin typeface="Century Gothic" panose="020B0502020202020204" pitchFamily="34" charset="0"/>
            </a:endParaRPr>
          </a:p>
          <a:p>
            <a:r>
              <a:rPr lang="en-US" dirty="0">
                <a:latin typeface="Century Gothic" panose="020B0502020202020204" pitchFamily="34" charset="0"/>
              </a:rPr>
              <a:t>For example: struct</a:t>
            </a:r>
          </a:p>
          <a:p>
            <a:endParaRPr lang="en-US" dirty="0">
              <a:latin typeface="Century Gothic" panose="020B0502020202020204" pitchFamily="34" charset="0"/>
            </a:endParaRPr>
          </a:p>
          <a:p>
            <a:r>
              <a:rPr lang="en-US" dirty="0">
                <a:latin typeface="Century Gothic" panose="020B0502020202020204" pitchFamily="34" charset="0"/>
              </a:rPr>
              <a:t>Sol: use very </a:t>
            </a:r>
            <a:r>
              <a:rPr lang="en-US" b="1" dirty="0">
                <a:latin typeface="Century Gothic" panose="020B0502020202020204" pitchFamily="34" charset="0"/>
              </a:rPr>
              <a:t>SIMPLE</a:t>
            </a:r>
            <a:r>
              <a:rPr lang="en-US" dirty="0">
                <a:latin typeface="Century Gothic" panose="020B0502020202020204" pitchFamily="34" charset="0"/>
              </a:rPr>
              <a:t> and </a:t>
            </a:r>
            <a:r>
              <a:rPr lang="en-US" b="1" dirty="0">
                <a:latin typeface="Century Gothic" panose="020B0502020202020204" pitchFamily="34" charset="0"/>
              </a:rPr>
              <a:t>REDUNDENT</a:t>
            </a:r>
            <a:r>
              <a:rPr lang="en-US" dirty="0">
                <a:latin typeface="Century Gothic" panose="020B0502020202020204" pitchFamily="34" charset="0"/>
              </a:rPr>
              <a:t> C code</a:t>
            </a:r>
          </a:p>
          <a:p>
            <a:endParaRPr lang="en-US" dirty="0">
              <a:latin typeface="Century Gothic" panose="020B0502020202020204" pitchFamily="34" charset="0"/>
            </a:endParaRPr>
          </a:p>
        </p:txBody>
      </p:sp>
    </p:spTree>
    <p:extLst>
      <p:ext uri="{BB962C8B-B14F-4D97-AF65-F5344CB8AC3E}">
        <p14:creationId xmlns:p14="http://schemas.microsoft.com/office/powerpoint/2010/main" val="343835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5. Problems and Issues</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4226429"/>
          </a:xfrm>
        </p:spPr>
        <p:txBody>
          <a:bodyPr/>
          <a:lstStyle/>
          <a:p>
            <a:pPr marL="514350" indent="-514350">
              <a:buAutoNum type="arabicPeriod"/>
            </a:pPr>
            <a:r>
              <a:rPr lang="en-US" b="1" dirty="0">
                <a:latin typeface="Century Gothic" panose="020B0502020202020204" pitchFamily="34" charset="0"/>
              </a:rPr>
              <a:t>Translating C into MIPS</a:t>
            </a:r>
          </a:p>
          <a:p>
            <a:endParaRPr lang="en-US" dirty="0">
              <a:latin typeface="Century Gothic" panose="020B0502020202020204" pitchFamily="34" charset="0"/>
            </a:endParaRPr>
          </a:p>
        </p:txBody>
      </p:sp>
      <p:pic>
        <p:nvPicPr>
          <p:cNvPr id="4" name="Picture 3">
            <a:extLst>
              <a:ext uri="{FF2B5EF4-FFF2-40B4-BE49-F238E27FC236}">
                <a16:creationId xmlns:a16="http://schemas.microsoft.com/office/drawing/2014/main" id="{3663F9A7-EC0A-1D81-5EF1-1BBDDB0CEE3C}"/>
              </a:ext>
            </a:extLst>
          </p:cNvPr>
          <p:cNvPicPr>
            <a:picLocks noChangeAspect="1"/>
          </p:cNvPicPr>
          <p:nvPr/>
        </p:nvPicPr>
        <p:blipFill>
          <a:blip r:embed="rId2"/>
          <a:stretch>
            <a:fillRect/>
          </a:stretch>
        </p:blipFill>
        <p:spPr>
          <a:xfrm>
            <a:off x="934934" y="2407227"/>
            <a:ext cx="3695700" cy="4038600"/>
          </a:xfrm>
          <a:prstGeom prst="rect">
            <a:avLst/>
          </a:prstGeom>
        </p:spPr>
      </p:pic>
      <p:pic>
        <p:nvPicPr>
          <p:cNvPr id="5" name="Picture 4">
            <a:extLst>
              <a:ext uri="{FF2B5EF4-FFF2-40B4-BE49-F238E27FC236}">
                <a16:creationId xmlns:a16="http://schemas.microsoft.com/office/drawing/2014/main" id="{E2ED2928-3996-4853-2F73-773D3A333567}"/>
              </a:ext>
            </a:extLst>
          </p:cNvPr>
          <p:cNvPicPr>
            <a:picLocks noChangeAspect="1"/>
          </p:cNvPicPr>
          <p:nvPr/>
        </p:nvPicPr>
        <p:blipFill>
          <a:blip r:embed="rId3"/>
          <a:stretch>
            <a:fillRect/>
          </a:stretch>
        </p:blipFill>
        <p:spPr>
          <a:xfrm>
            <a:off x="4943072" y="2407226"/>
            <a:ext cx="3265252" cy="4038601"/>
          </a:xfrm>
          <a:prstGeom prst="rect">
            <a:avLst/>
          </a:prstGeom>
        </p:spPr>
      </p:pic>
    </p:spTree>
    <p:extLst>
      <p:ext uri="{BB962C8B-B14F-4D97-AF65-F5344CB8AC3E}">
        <p14:creationId xmlns:p14="http://schemas.microsoft.com/office/powerpoint/2010/main" val="30667556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5. Problems and Issues</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4226429"/>
          </a:xfrm>
        </p:spPr>
        <p:txBody>
          <a:bodyPr/>
          <a:lstStyle/>
          <a:p>
            <a:r>
              <a:rPr lang="en-US" b="1" dirty="0">
                <a:latin typeface="Century Gothic" panose="020B0502020202020204" pitchFamily="34" charset="0"/>
              </a:rPr>
              <a:t>2. The continuous control signal of PS2 Keyboard</a:t>
            </a:r>
          </a:p>
          <a:p>
            <a:r>
              <a:rPr lang="en-US" dirty="0">
                <a:latin typeface="Century Gothic" panose="020B0502020202020204" pitchFamily="34" charset="0"/>
              </a:rPr>
              <a:t>Well, due to some un-solved problems, the keyboard’s signal will continuously input to the CPU.</a:t>
            </a:r>
          </a:p>
          <a:p>
            <a:endParaRPr lang="en-US" dirty="0">
              <a:latin typeface="Century Gothic" panose="020B0502020202020204" pitchFamily="34" charset="0"/>
            </a:endParaRPr>
          </a:p>
          <a:p>
            <a:r>
              <a:rPr lang="en-US" dirty="0">
                <a:latin typeface="Century Gothic" panose="020B0502020202020204" pitchFamily="34" charset="0"/>
              </a:rPr>
              <a:t>For example: it keeps rotating after you clicked “w”</a:t>
            </a:r>
          </a:p>
          <a:p>
            <a:endParaRPr lang="en-US" dirty="0">
              <a:latin typeface="Century Gothic" panose="020B0502020202020204" pitchFamily="34" charset="0"/>
            </a:endParaRPr>
          </a:p>
          <a:p>
            <a:r>
              <a:rPr lang="en-US" b="1" dirty="0">
                <a:latin typeface="Century Gothic" panose="020B0502020202020204" pitchFamily="34" charset="0"/>
              </a:rPr>
              <a:t>Sol: </a:t>
            </a:r>
            <a:r>
              <a:rPr lang="en-US" dirty="0">
                <a:latin typeface="Century Gothic" panose="020B0502020202020204" pitchFamily="34" charset="0"/>
              </a:rPr>
              <a:t>Click another key to stop the signal</a:t>
            </a:r>
          </a:p>
          <a:p>
            <a:endParaRPr lang="en-US" dirty="0">
              <a:latin typeface="Century Gothic" panose="020B0502020202020204" pitchFamily="34" charset="0"/>
            </a:endParaRPr>
          </a:p>
        </p:txBody>
      </p:sp>
    </p:spTree>
    <p:extLst>
      <p:ext uri="{BB962C8B-B14F-4D97-AF65-F5344CB8AC3E}">
        <p14:creationId xmlns:p14="http://schemas.microsoft.com/office/powerpoint/2010/main" val="34419474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标题 2"/>
          <p:cNvSpPr>
            <a:spLocks noGrp="1"/>
          </p:cNvSpPr>
          <p:nvPr>
            <p:ph type="title"/>
          </p:nvPr>
        </p:nvSpPr>
        <p:spPr>
          <a:xfrm>
            <a:off x="3087688" y="2890838"/>
            <a:ext cx="5867400" cy="774700"/>
          </a:xfrm>
        </p:spPr>
        <p:txBody>
          <a:bodyPr>
            <a:normAutofit fontScale="90000"/>
          </a:bodyPr>
          <a:lstStyle/>
          <a:p>
            <a:pPr algn="ctr"/>
            <a:r>
              <a:rPr lang="en-US" altLang="zh-CN" sz="5400" b="1" dirty="0">
                <a:latin typeface="Century Gothic" panose="020B0502020202020204" pitchFamily="34" charset="0"/>
                <a:ea typeface="微软雅黑" charset="0"/>
                <a:cs typeface="微软雅黑" charset="0"/>
              </a:rPr>
              <a:t>Q&amp;A</a:t>
            </a:r>
            <a:endParaRPr lang="zh-CN" altLang="en-US" sz="5400" b="1" dirty="0">
              <a:latin typeface="Century Gothic" panose="020B0502020202020204" pitchFamily="34" charset="0"/>
              <a:ea typeface="微软雅黑" charset="0"/>
              <a:cs typeface="微软雅黑"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close up of a glass building&#10;&#10;Description automatically generated">
            <a:extLst>
              <a:ext uri="{FF2B5EF4-FFF2-40B4-BE49-F238E27FC236}">
                <a16:creationId xmlns:a16="http://schemas.microsoft.com/office/drawing/2014/main" id="{88E8FCC5-C860-F34A-AB10-E19DEB81FFED}"/>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val="0"/>
              </a:ext>
            </a:extLst>
          </a:blip>
          <a:srcRect t="30702" b="9884"/>
          <a:stretch/>
        </p:blipFill>
        <p:spPr>
          <a:xfrm>
            <a:off x="0" y="1"/>
            <a:ext cx="12192000" cy="4829695"/>
          </a:xfrm>
        </p:spPr>
      </p:pic>
      <p:sp>
        <p:nvSpPr>
          <p:cNvPr id="10" name="矩形 1">
            <a:extLst>
              <a:ext uri="{FF2B5EF4-FFF2-40B4-BE49-F238E27FC236}">
                <a16:creationId xmlns:a16="http://schemas.microsoft.com/office/drawing/2014/main" id="{F58CDCE0-21A1-3D4A-A4B0-B738FEFC3930}"/>
              </a:ext>
            </a:extLst>
          </p:cNvPr>
          <p:cNvSpPr/>
          <p:nvPr/>
        </p:nvSpPr>
        <p:spPr>
          <a:xfrm>
            <a:off x="1" y="1143000"/>
            <a:ext cx="9496426" cy="2266950"/>
          </a:xfrm>
          <a:prstGeom prst="rect">
            <a:avLst/>
          </a:prstGeom>
          <a:solidFill>
            <a:srgbClr val="BDD7EE">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en-US">
              <a:solidFill>
                <a:srgbClr val="FFFFFF"/>
              </a:solidFill>
              <a:latin typeface="Calibri" charset="0"/>
              <a:ea typeface="宋体" charset="0"/>
              <a:cs typeface="宋体" charset="0"/>
            </a:endParaRPr>
          </a:p>
        </p:txBody>
      </p:sp>
      <p:sp>
        <p:nvSpPr>
          <p:cNvPr id="3" name="Title 2">
            <a:extLst>
              <a:ext uri="{FF2B5EF4-FFF2-40B4-BE49-F238E27FC236}">
                <a16:creationId xmlns:a16="http://schemas.microsoft.com/office/drawing/2014/main" id="{D2777A9F-55F0-764E-974B-22DE71F4C60F}"/>
              </a:ext>
            </a:extLst>
          </p:cNvPr>
          <p:cNvSpPr>
            <a:spLocks noGrp="1"/>
          </p:cNvSpPr>
          <p:nvPr>
            <p:ph type="ctrTitle"/>
          </p:nvPr>
        </p:nvSpPr>
        <p:spPr>
          <a:xfrm>
            <a:off x="792479" y="1338496"/>
            <a:ext cx="8296930" cy="930879"/>
          </a:xfrm>
        </p:spPr>
        <p:txBody>
          <a:bodyPr/>
          <a:lstStyle/>
          <a:p>
            <a:r>
              <a:rPr lang="en-US" dirty="0"/>
              <a:t>T</a:t>
            </a:r>
            <a:r>
              <a:rPr lang="en-US" altLang="zh-CN" dirty="0"/>
              <a:t>hank you</a:t>
            </a:r>
            <a:r>
              <a:rPr lang="zh-CN" altLang="en-US" dirty="0"/>
              <a:t> </a:t>
            </a:r>
            <a:r>
              <a:rPr lang="en-US" altLang="zh-CN" dirty="0"/>
              <a:t>for coming :)</a:t>
            </a:r>
            <a:endParaRPr lang="en-US" dirty="0"/>
          </a:p>
        </p:txBody>
      </p:sp>
      <p:sp>
        <p:nvSpPr>
          <p:cNvPr id="4" name="Subtitle 3">
            <a:extLst>
              <a:ext uri="{FF2B5EF4-FFF2-40B4-BE49-F238E27FC236}">
                <a16:creationId xmlns:a16="http://schemas.microsoft.com/office/drawing/2014/main" id="{04E7411F-7FEC-AE47-B5E7-03B41DC7D4A0}"/>
              </a:ext>
            </a:extLst>
          </p:cNvPr>
          <p:cNvSpPr>
            <a:spLocks noGrp="1"/>
          </p:cNvSpPr>
          <p:nvPr>
            <p:ph type="subTitle" idx="1"/>
          </p:nvPr>
        </p:nvSpPr>
        <p:spPr>
          <a:xfrm>
            <a:off x="792479" y="2568237"/>
            <a:ext cx="8296930" cy="542850"/>
          </a:xfrm>
        </p:spPr>
        <p:txBody>
          <a:bodyPr/>
          <a:lstStyle/>
          <a:p>
            <a:endParaRPr lang="en-US" dirty="0"/>
          </a:p>
        </p:txBody>
      </p:sp>
    </p:spTree>
    <p:extLst>
      <p:ext uri="{BB962C8B-B14F-4D97-AF65-F5344CB8AC3E}">
        <p14:creationId xmlns:p14="http://schemas.microsoft.com/office/powerpoint/2010/main" val="3477488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标题 1"/>
          <p:cNvSpPr>
            <a:spLocks noGrp="1"/>
          </p:cNvSpPr>
          <p:nvPr>
            <p:ph type="title"/>
          </p:nvPr>
        </p:nvSpPr>
        <p:spPr>
          <a:xfrm>
            <a:off x="2152650" y="1147764"/>
            <a:ext cx="7886700" cy="542925"/>
          </a:xfrm>
        </p:spPr>
        <p:txBody>
          <a:bodyPr/>
          <a:lstStyle/>
          <a:p>
            <a:r>
              <a:rPr lang="en-US" altLang="zh-CN" b="1" dirty="0">
                <a:latin typeface="Century Gothic" panose="020B0502020202020204" pitchFamily="34" charset="0"/>
                <a:ea typeface="微软雅黑" charset="0"/>
                <a:cs typeface="微软雅黑" charset="0"/>
              </a:rPr>
              <a:t>Agenda</a:t>
            </a:r>
            <a:endParaRPr lang="zh-CN" altLang="en-US" b="1" dirty="0">
              <a:latin typeface="Century Gothic" panose="020B0502020202020204" pitchFamily="34" charset="0"/>
              <a:ea typeface="微软雅黑" charset="0"/>
              <a:cs typeface="微软雅黑" charset="0"/>
            </a:endParaRPr>
          </a:p>
        </p:txBody>
      </p:sp>
      <p:sp>
        <p:nvSpPr>
          <p:cNvPr id="15363" name="内容占位符 2"/>
          <p:cNvSpPr>
            <a:spLocks noGrp="1"/>
          </p:cNvSpPr>
          <p:nvPr>
            <p:ph idx="1"/>
          </p:nvPr>
        </p:nvSpPr>
        <p:spPr>
          <a:xfrm>
            <a:off x="2152650" y="2034460"/>
            <a:ext cx="7886700" cy="3838802"/>
          </a:xfrm>
        </p:spPr>
        <p:txBody>
          <a:bodyPr/>
          <a:lstStyle/>
          <a:p>
            <a:pPr marL="457200" indent="-457200">
              <a:lnSpc>
                <a:spcPct val="150000"/>
              </a:lnSpc>
              <a:buFont typeface="Arial" panose="020B0604020202020204" pitchFamily="34" charset="0"/>
              <a:buChar char="•"/>
            </a:pPr>
            <a:r>
              <a:rPr lang="en-US" altLang="zh-CN" b="1" dirty="0">
                <a:latin typeface="Century Gothic" panose="020B0502020202020204" pitchFamily="34" charset="0"/>
                <a:ea typeface="微软雅黑" charset="0"/>
                <a:cs typeface="微软雅黑" charset="0"/>
              </a:rPr>
              <a:t>Tetris Features</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on C</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of hardware</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UI and Demo</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Problems and Issues</a:t>
            </a:r>
          </a:p>
        </p:txBody>
      </p:sp>
    </p:spTree>
    <p:extLst>
      <p:ext uri="{BB962C8B-B14F-4D97-AF65-F5344CB8AC3E}">
        <p14:creationId xmlns:p14="http://schemas.microsoft.com/office/powerpoint/2010/main" val="1872328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82F377D-326D-2769-AF8E-ABB8E41DCAD5}"/>
              </a:ext>
            </a:extLst>
          </p:cNvPr>
          <p:cNvSpPr txBox="1">
            <a:spLocks/>
          </p:cNvSpPr>
          <p:nvPr/>
        </p:nvSpPr>
        <p:spPr bwMode="auto">
          <a:xfrm>
            <a:off x="1938130" y="280258"/>
            <a:ext cx="9534939" cy="5435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noAutofit/>
          </a:bodyPr>
          <a:lstStyle>
            <a:lvl1pPr algn="l" rtl="0" eaLnBrk="1" fontAlgn="base" hangingPunct="1">
              <a:lnSpc>
                <a:spcPct val="90000"/>
              </a:lnSpc>
              <a:spcBef>
                <a:spcPct val="0"/>
              </a:spcBef>
              <a:spcAft>
                <a:spcPct val="0"/>
              </a:spcAft>
              <a:defRPr sz="3600" kern="1200">
                <a:solidFill>
                  <a:srgbClr val="003B81"/>
                </a:solidFill>
                <a:latin typeface="微软雅黑" panose="020B0503020204020204" pitchFamily="34" charset="-122"/>
                <a:ea typeface="微软雅黑" panose="020B0503020204020204" pitchFamily="34" charset="-122"/>
                <a:cs typeface="宋体" charset="0"/>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cs typeface="宋体"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cs typeface="宋体"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cs typeface="宋体"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cs typeface="宋体"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a:lstStyle>
          <a:p>
            <a:pPr>
              <a:lnSpc>
                <a:spcPct val="150000"/>
              </a:lnSpc>
            </a:pPr>
            <a:r>
              <a:rPr lang="en-US" altLang="zh-CN" b="1">
                <a:latin typeface="Century Gothic" panose="020B0502020202020204" pitchFamily="34" charset="0"/>
                <a:ea typeface="微软雅黑" charset="0"/>
                <a:cs typeface="微软雅黑" charset="0"/>
              </a:rPr>
              <a:t>1. Tetris Features</a:t>
            </a:r>
            <a:endParaRPr lang="en-US" altLang="zh-CN" b="1" dirty="0">
              <a:latin typeface="Century Gothic" panose="020B0502020202020204" pitchFamily="34" charset="0"/>
              <a:ea typeface="微软雅黑" charset="0"/>
              <a:cs typeface="微软雅黑" charset="0"/>
            </a:endParaRPr>
          </a:p>
        </p:txBody>
      </p:sp>
      <p:sp>
        <p:nvSpPr>
          <p:cNvPr id="8" name="AutoShape 4">
            <a:extLst>
              <a:ext uri="{FF2B5EF4-FFF2-40B4-BE49-F238E27FC236}">
                <a16:creationId xmlns:a16="http://schemas.microsoft.com/office/drawing/2014/main" id="{C0D41C25-A30B-2AAE-D350-AAD3FC80D568}"/>
              </a:ext>
            </a:extLst>
          </p:cNvPr>
          <p:cNvSpPr>
            <a:spLocks noChangeAspect="1" noChangeArrowheads="1"/>
          </p:cNvSpPr>
          <p:nvPr/>
        </p:nvSpPr>
        <p:spPr bwMode="auto">
          <a:xfrm>
            <a:off x="584200" y="1101144"/>
            <a:ext cx="9652330" cy="542665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N"/>
          </a:p>
        </p:txBody>
      </p:sp>
      <p:pic>
        <p:nvPicPr>
          <p:cNvPr id="11" name="Picture 10" descr="Graphical user interface, application&#10;&#10;Description automatically generated">
            <a:extLst>
              <a:ext uri="{FF2B5EF4-FFF2-40B4-BE49-F238E27FC236}">
                <a16:creationId xmlns:a16="http://schemas.microsoft.com/office/drawing/2014/main" id="{BFC811DA-D448-F446-614B-732A2585BBA3}"/>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2086098" y="1101144"/>
            <a:ext cx="7200405" cy="4050228"/>
          </a:xfrm>
          <a:prstGeom prst="rect">
            <a:avLst/>
          </a:prstGeom>
        </p:spPr>
      </p:pic>
      <p:sp>
        <p:nvSpPr>
          <p:cNvPr id="13" name="Content Placeholder 2">
            <a:extLst>
              <a:ext uri="{FF2B5EF4-FFF2-40B4-BE49-F238E27FC236}">
                <a16:creationId xmlns:a16="http://schemas.microsoft.com/office/drawing/2014/main" id="{A96FBC5B-8F4F-EA90-2929-4C03A6EA1646}"/>
              </a:ext>
            </a:extLst>
          </p:cNvPr>
          <p:cNvSpPr>
            <a:spLocks noGrp="1"/>
          </p:cNvSpPr>
          <p:nvPr>
            <p:ph idx="1"/>
          </p:nvPr>
        </p:nvSpPr>
        <p:spPr>
          <a:xfrm>
            <a:off x="2086098" y="5428725"/>
            <a:ext cx="5582156" cy="1002696"/>
          </a:xfrm>
        </p:spPr>
        <p:txBody>
          <a:bodyPr/>
          <a:lstStyle/>
          <a:p>
            <a:pPr marL="514350" indent="-514350">
              <a:buFont typeface="Arial" panose="020B0604020202020204" pitchFamily="34" charset="0"/>
              <a:buChar char="•"/>
            </a:pPr>
            <a:r>
              <a:rPr lang="en-US" altLang="zh-CN" b="1" dirty="0">
                <a:latin typeface="Century Gothic" panose="020B0502020202020204" pitchFamily="34" charset="0"/>
              </a:rPr>
              <a:t>Created in 1984</a:t>
            </a:r>
          </a:p>
          <a:p>
            <a:pPr marL="514350" indent="-514350">
              <a:buFont typeface="Arial" panose="020B0604020202020204" pitchFamily="34" charset="0"/>
              <a:buChar char="•"/>
            </a:pPr>
            <a:r>
              <a:rPr lang="en-GB" altLang="zh-CN" b="1" dirty="0">
                <a:latin typeface="Century Gothic" panose="020B0502020202020204" pitchFamily="34" charset="0"/>
              </a:rPr>
              <a:t>By Alexei Pajitnov</a:t>
            </a:r>
            <a:r>
              <a:rPr lang="zh-CN" altLang="en-US" b="1" dirty="0">
                <a:latin typeface="Century Gothic" panose="020B0502020202020204" pitchFamily="34" charset="0"/>
              </a:rPr>
              <a:t> </a:t>
            </a:r>
            <a:r>
              <a:rPr lang="en-US" altLang="zh-CN" b="1" dirty="0">
                <a:latin typeface="Century Gothic" panose="020B0502020202020204" pitchFamily="34" charset="0"/>
              </a:rPr>
              <a:t>(</a:t>
            </a:r>
            <a:r>
              <a:rPr lang="en-US" b="1" dirty="0">
                <a:latin typeface="Century Gothic" panose="020B0502020202020204" pitchFamily="34" charset="0"/>
              </a:rPr>
              <a:t>Russian)</a:t>
            </a:r>
          </a:p>
        </p:txBody>
      </p:sp>
    </p:spTree>
    <p:extLst>
      <p:ext uri="{BB962C8B-B14F-4D97-AF65-F5344CB8AC3E}">
        <p14:creationId xmlns:p14="http://schemas.microsoft.com/office/powerpoint/2010/main" val="2072276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1. Tetris Features</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222404" y="1967739"/>
            <a:ext cx="10427289" cy="4124301"/>
          </a:xfrm>
        </p:spPr>
        <p:txBody>
          <a:bodyPr/>
          <a:lstStyle/>
          <a:p>
            <a:pPr marL="514350" indent="-514350">
              <a:buFont typeface="+mj-lt"/>
              <a:buAutoNum type="arabicPeriod"/>
            </a:pPr>
            <a:r>
              <a:rPr lang="en-US" dirty="0">
                <a:latin typeface="Century Gothic" panose="020B0502020202020204" pitchFamily="34" charset="0"/>
              </a:rPr>
              <a:t>There should be </a:t>
            </a:r>
            <a:r>
              <a:rPr lang="en-US" b="1" dirty="0">
                <a:latin typeface="Century Gothic" panose="020B0502020202020204" pitchFamily="34" charset="0"/>
              </a:rPr>
              <a:t>a grid </a:t>
            </a:r>
            <a:r>
              <a:rPr lang="en-US" dirty="0">
                <a:latin typeface="Century Gothic" panose="020B0502020202020204" pitchFamily="34" charset="0"/>
              </a:rPr>
              <a:t>to play</a:t>
            </a:r>
          </a:p>
          <a:p>
            <a:pPr marL="514350" indent="-514350">
              <a:buFont typeface="+mj-lt"/>
              <a:buAutoNum type="arabicPeriod"/>
            </a:pPr>
            <a:r>
              <a:rPr lang="en-US" dirty="0">
                <a:latin typeface="Century Gothic" panose="020B0502020202020204" pitchFamily="34" charset="0"/>
              </a:rPr>
              <a:t>There should be some </a:t>
            </a:r>
            <a:r>
              <a:rPr lang="en-US" b="1" dirty="0">
                <a:latin typeface="Century Gothic" panose="020B0502020202020204" pitchFamily="34" charset="0"/>
              </a:rPr>
              <a:t>different patterns</a:t>
            </a:r>
          </a:p>
          <a:p>
            <a:pPr marL="514350" indent="-514350">
              <a:buFont typeface="+mj-lt"/>
              <a:buAutoNum type="arabicPeriod"/>
            </a:pPr>
            <a:r>
              <a:rPr lang="en-US">
                <a:latin typeface="Century Gothic" panose="020B0502020202020204" pitchFamily="34" charset="0"/>
              </a:rPr>
              <a:t>The patterns can be </a:t>
            </a:r>
            <a:r>
              <a:rPr lang="en-US" b="1">
                <a:latin typeface="Century Gothic" panose="020B0502020202020204" pitchFamily="34" charset="0"/>
              </a:rPr>
              <a:t>rotated</a:t>
            </a:r>
            <a:endParaRPr lang="en-US" b="1" dirty="0">
              <a:latin typeface="Century Gothic" panose="020B0502020202020204" pitchFamily="34" charset="0"/>
            </a:endParaRPr>
          </a:p>
          <a:p>
            <a:pPr marL="514350" indent="-514350">
              <a:buFont typeface="+mj-lt"/>
              <a:buAutoNum type="arabicPeriod"/>
            </a:pPr>
            <a:r>
              <a:rPr lang="en-US" dirty="0">
                <a:latin typeface="Century Gothic" panose="020B0502020202020204" pitchFamily="34" charset="0"/>
              </a:rPr>
              <a:t>The patterns should </a:t>
            </a:r>
            <a:r>
              <a:rPr lang="en-US" b="1" dirty="0">
                <a:latin typeface="Century Gothic" panose="020B0502020202020204" pitchFamily="34" charset="0"/>
              </a:rPr>
              <a:t>automatically fall</a:t>
            </a:r>
          </a:p>
          <a:p>
            <a:pPr marL="514350" indent="-514350">
              <a:buFont typeface="+mj-lt"/>
              <a:buAutoNum type="arabicPeriod"/>
            </a:pPr>
            <a:r>
              <a:rPr lang="en-US" dirty="0">
                <a:latin typeface="Century Gothic" panose="020B0502020202020204" pitchFamily="34" charset="0"/>
              </a:rPr>
              <a:t>The patterns can be </a:t>
            </a:r>
            <a:r>
              <a:rPr lang="en-US" b="1" dirty="0">
                <a:latin typeface="Century Gothic" panose="020B0502020202020204" pitchFamily="34" charset="0"/>
              </a:rPr>
              <a:t>move left or right</a:t>
            </a:r>
          </a:p>
          <a:p>
            <a:pPr marL="514350" indent="-514350">
              <a:buFont typeface="+mj-lt"/>
              <a:buAutoNum type="arabicPeriod"/>
            </a:pPr>
            <a:r>
              <a:rPr lang="en-US" dirty="0">
                <a:latin typeface="Century Gothic" panose="020B0502020202020204" pitchFamily="34" charset="0"/>
              </a:rPr>
              <a:t>The patterns will be </a:t>
            </a:r>
            <a:r>
              <a:rPr lang="en-US" b="1" dirty="0">
                <a:latin typeface="Century Gothic" panose="020B0502020202020204" pitchFamily="34" charset="0"/>
              </a:rPr>
              <a:t>eliminated</a:t>
            </a:r>
            <a:r>
              <a:rPr lang="en-US" dirty="0">
                <a:latin typeface="Century Gothic" panose="020B0502020202020204" pitchFamily="34" charset="0"/>
              </a:rPr>
              <a:t> when a line is filled</a:t>
            </a:r>
          </a:p>
          <a:p>
            <a:pPr marL="514350" indent="-514350">
              <a:buFont typeface="+mj-lt"/>
              <a:buAutoNum type="arabicPeriod"/>
            </a:pPr>
            <a:r>
              <a:rPr lang="en-US" dirty="0">
                <a:latin typeface="Century Gothic" panose="020B0502020202020204" pitchFamily="34" charset="0"/>
              </a:rPr>
              <a:t>The game is over when the new patterns </a:t>
            </a:r>
            <a:r>
              <a:rPr lang="en-US" b="1" dirty="0">
                <a:latin typeface="Century Gothic" panose="020B0502020202020204" pitchFamily="34" charset="0"/>
              </a:rPr>
              <a:t>reach the top</a:t>
            </a:r>
          </a:p>
        </p:txBody>
      </p:sp>
    </p:spTree>
    <p:extLst>
      <p:ext uri="{BB962C8B-B14F-4D97-AF65-F5344CB8AC3E}">
        <p14:creationId xmlns:p14="http://schemas.microsoft.com/office/powerpoint/2010/main" val="536892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标题 1"/>
          <p:cNvSpPr>
            <a:spLocks noGrp="1"/>
          </p:cNvSpPr>
          <p:nvPr>
            <p:ph type="title"/>
          </p:nvPr>
        </p:nvSpPr>
        <p:spPr>
          <a:xfrm>
            <a:off x="2152650" y="1147764"/>
            <a:ext cx="7886700" cy="542925"/>
          </a:xfrm>
        </p:spPr>
        <p:txBody>
          <a:bodyPr/>
          <a:lstStyle/>
          <a:p>
            <a:r>
              <a:rPr lang="en-US" altLang="zh-CN" b="1" dirty="0">
                <a:latin typeface="Century Gothic" panose="020B0502020202020204" pitchFamily="34" charset="0"/>
                <a:ea typeface="微软雅黑" charset="0"/>
                <a:cs typeface="微软雅黑" charset="0"/>
              </a:rPr>
              <a:t>Agenda</a:t>
            </a:r>
            <a:endParaRPr lang="zh-CN" altLang="en-US" b="1" dirty="0">
              <a:latin typeface="Century Gothic" panose="020B0502020202020204" pitchFamily="34" charset="0"/>
              <a:ea typeface="微软雅黑" charset="0"/>
              <a:cs typeface="微软雅黑" charset="0"/>
            </a:endParaRPr>
          </a:p>
        </p:txBody>
      </p:sp>
      <p:sp>
        <p:nvSpPr>
          <p:cNvPr id="15363" name="内容占位符 2"/>
          <p:cNvSpPr>
            <a:spLocks noGrp="1"/>
          </p:cNvSpPr>
          <p:nvPr>
            <p:ph idx="1"/>
          </p:nvPr>
        </p:nvSpPr>
        <p:spPr>
          <a:xfrm>
            <a:off x="2152650" y="2034460"/>
            <a:ext cx="7886700" cy="3838802"/>
          </a:xfrm>
        </p:spPr>
        <p:txBody>
          <a:bodyPr/>
          <a:lstStyle/>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Tetris Features</a:t>
            </a:r>
          </a:p>
          <a:p>
            <a:pPr marL="457200" indent="-457200">
              <a:lnSpc>
                <a:spcPct val="150000"/>
              </a:lnSpc>
              <a:buFont typeface="Arial" panose="020B0604020202020204" pitchFamily="34" charset="0"/>
              <a:buChar char="•"/>
            </a:pPr>
            <a:r>
              <a:rPr lang="en-US" altLang="zh-CN" b="1" dirty="0">
                <a:latin typeface="Century Gothic" panose="020B0502020202020204" pitchFamily="34" charset="0"/>
                <a:ea typeface="微软雅黑" charset="0"/>
                <a:cs typeface="微软雅黑" charset="0"/>
              </a:rPr>
              <a:t>Implementation on C</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Implementation of hardware</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UI and Demo</a:t>
            </a:r>
          </a:p>
          <a:p>
            <a:pPr marL="457200" indent="-457200">
              <a:lnSpc>
                <a:spcPct val="150000"/>
              </a:lnSpc>
              <a:buFont typeface="Arial" panose="020B0604020202020204" pitchFamily="34" charset="0"/>
              <a:buChar char="•"/>
            </a:pPr>
            <a:r>
              <a:rPr lang="en-US" altLang="zh-CN" dirty="0">
                <a:latin typeface="Century Gothic" panose="020B0502020202020204" pitchFamily="34" charset="0"/>
                <a:ea typeface="微软雅黑" charset="0"/>
                <a:cs typeface="微软雅黑" charset="0"/>
              </a:rPr>
              <a:t>Problems and Issues</a:t>
            </a:r>
          </a:p>
        </p:txBody>
      </p:sp>
    </p:spTree>
    <p:extLst>
      <p:ext uri="{BB962C8B-B14F-4D97-AF65-F5344CB8AC3E}">
        <p14:creationId xmlns:p14="http://schemas.microsoft.com/office/powerpoint/2010/main" val="1403419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2. Implementation on C</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544979"/>
            <a:ext cx="10127200" cy="746959"/>
          </a:xfrm>
        </p:spPr>
        <p:txBody>
          <a:bodyPr/>
          <a:lstStyle/>
          <a:p>
            <a:pPr marL="514350" indent="-514350">
              <a:buFont typeface="+mj-lt"/>
              <a:buAutoNum type="arabicPeriod"/>
            </a:pPr>
            <a:r>
              <a:rPr lang="en-US" dirty="0">
                <a:latin typeface="Century Gothic" panose="020B0502020202020204" pitchFamily="34" charset="0"/>
              </a:rPr>
              <a:t>There should be </a:t>
            </a:r>
            <a:r>
              <a:rPr lang="en-US" b="1" dirty="0">
                <a:latin typeface="Century Gothic" panose="020B0502020202020204" pitchFamily="34" charset="0"/>
              </a:rPr>
              <a:t>a grid </a:t>
            </a:r>
            <a:r>
              <a:rPr lang="en-US" dirty="0">
                <a:latin typeface="Century Gothic" panose="020B0502020202020204" pitchFamily="34" charset="0"/>
              </a:rPr>
              <a:t>to play</a:t>
            </a:r>
          </a:p>
        </p:txBody>
      </p:sp>
      <p:sp>
        <p:nvSpPr>
          <p:cNvPr id="4" name="TextBox 3">
            <a:extLst>
              <a:ext uri="{FF2B5EF4-FFF2-40B4-BE49-F238E27FC236}">
                <a16:creationId xmlns:a16="http://schemas.microsoft.com/office/drawing/2014/main" id="{BB1820C5-CA7E-0627-1A7A-B69996CD0374}"/>
              </a:ext>
            </a:extLst>
          </p:cNvPr>
          <p:cNvSpPr txBox="1"/>
          <p:nvPr/>
        </p:nvSpPr>
        <p:spPr>
          <a:xfrm>
            <a:off x="1783751" y="2459504"/>
            <a:ext cx="4248914" cy="1938992"/>
          </a:xfrm>
          <a:prstGeom prst="rect">
            <a:avLst/>
          </a:prstGeom>
          <a:noFill/>
        </p:spPr>
        <p:txBody>
          <a:bodyPr wrap="square" rtlCol="0">
            <a:spAutoFit/>
          </a:bodyPr>
          <a:lstStyle/>
          <a:p>
            <a:r>
              <a:rPr lang="en-CN" sz="2400" b="1" dirty="0"/>
              <a:t>int array[</a:t>
            </a:r>
            <a:r>
              <a:rPr lang="en-US" altLang="zh-CN" sz="2400" b="1" dirty="0"/>
              <a:t>20</a:t>
            </a:r>
            <a:r>
              <a:rPr lang="zh-CN" altLang="en-US" sz="2400" b="1" dirty="0"/>
              <a:t> * </a:t>
            </a:r>
            <a:r>
              <a:rPr lang="en-US" altLang="zh-CN" sz="2400" b="1" dirty="0"/>
              <a:t>15</a:t>
            </a:r>
            <a:r>
              <a:rPr lang="en-CN" sz="2400" b="1" dirty="0"/>
              <a:t>] </a:t>
            </a:r>
          </a:p>
          <a:p>
            <a:endParaRPr lang="en-CN" sz="2400" dirty="0"/>
          </a:p>
          <a:p>
            <a:r>
              <a:rPr lang="en-CN" sz="2400" dirty="0"/>
              <a:t>0: empty</a:t>
            </a:r>
          </a:p>
          <a:p>
            <a:r>
              <a:rPr lang="en-CN" sz="2400" dirty="0"/>
              <a:t>1: current block</a:t>
            </a:r>
          </a:p>
          <a:p>
            <a:r>
              <a:rPr lang="en-CN" sz="2400" dirty="0"/>
              <a:t>2: fixed block (in the bottom)</a:t>
            </a:r>
          </a:p>
        </p:txBody>
      </p:sp>
      <p:pic>
        <p:nvPicPr>
          <p:cNvPr id="7" name="Picture 6">
            <a:extLst>
              <a:ext uri="{FF2B5EF4-FFF2-40B4-BE49-F238E27FC236}">
                <a16:creationId xmlns:a16="http://schemas.microsoft.com/office/drawing/2014/main" id="{1178A134-BEC6-4544-8A50-B4A14EA3B66A}"/>
              </a:ext>
            </a:extLst>
          </p:cNvPr>
          <p:cNvPicPr>
            <a:picLocks noChangeAspect="1"/>
          </p:cNvPicPr>
          <p:nvPr/>
        </p:nvPicPr>
        <p:blipFill>
          <a:blip r:embed="rId2"/>
          <a:stretch>
            <a:fillRect/>
          </a:stretch>
        </p:blipFill>
        <p:spPr>
          <a:xfrm>
            <a:off x="7683334" y="2459504"/>
            <a:ext cx="2897662" cy="2255898"/>
          </a:xfrm>
          <a:prstGeom prst="rect">
            <a:avLst/>
          </a:prstGeom>
        </p:spPr>
      </p:pic>
    </p:spTree>
    <p:extLst>
      <p:ext uri="{BB962C8B-B14F-4D97-AF65-F5344CB8AC3E}">
        <p14:creationId xmlns:p14="http://schemas.microsoft.com/office/powerpoint/2010/main" val="1985051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2. Implementation on C</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746959"/>
          </a:xfrm>
        </p:spPr>
        <p:txBody>
          <a:bodyPr/>
          <a:lstStyle/>
          <a:p>
            <a:r>
              <a:rPr lang="en-US" altLang="zh-CN" dirty="0">
                <a:latin typeface="Century Gothic" panose="020B0502020202020204" pitchFamily="34" charset="0"/>
              </a:rPr>
              <a:t>2.</a:t>
            </a:r>
            <a:r>
              <a:rPr lang="zh-CN" altLang="en-US" dirty="0">
                <a:latin typeface="Century Gothic" panose="020B0502020202020204" pitchFamily="34" charset="0"/>
              </a:rPr>
              <a:t> </a:t>
            </a:r>
            <a:r>
              <a:rPr lang="en-US" dirty="0">
                <a:latin typeface="Century Gothic" panose="020B0502020202020204" pitchFamily="34" charset="0"/>
              </a:rPr>
              <a:t>There should be some </a:t>
            </a:r>
            <a:r>
              <a:rPr lang="en-US" b="1" dirty="0">
                <a:latin typeface="Century Gothic" panose="020B0502020202020204" pitchFamily="34" charset="0"/>
              </a:rPr>
              <a:t>different patterns</a:t>
            </a:r>
          </a:p>
        </p:txBody>
      </p:sp>
      <p:pic>
        <p:nvPicPr>
          <p:cNvPr id="9" name="Picture 8" descr="Diagram&#10;&#10;Description automatically generated with medium confidence">
            <a:extLst>
              <a:ext uri="{FF2B5EF4-FFF2-40B4-BE49-F238E27FC236}">
                <a16:creationId xmlns:a16="http://schemas.microsoft.com/office/drawing/2014/main" id="{199EA46D-AAB1-2F78-73BC-30191F670F5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23568" y="3042618"/>
            <a:ext cx="5695950" cy="3168650"/>
          </a:xfrm>
          <a:prstGeom prst="rect">
            <a:avLst/>
          </a:prstGeom>
        </p:spPr>
      </p:pic>
      <p:sp>
        <p:nvSpPr>
          <p:cNvPr id="11" name="TextBox 10">
            <a:extLst>
              <a:ext uri="{FF2B5EF4-FFF2-40B4-BE49-F238E27FC236}">
                <a16:creationId xmlns:a16="http://schemas.microsoft.com/office/drawing/2014/main" id="{1A165EB0-DA22-3EA7-EA09-6D52D42F6F29}"/>
              </a:ext>
            </a:extLst>
          </p:cNvPr>
          <p:cNvSpPr txBox="1"/>
          <p:nvPr/>
        </p:nvSpPr>
        <p:spPr>
          <a:xfrm>
            <a:off x="1123568" y="2291938"/>
            <a:ext cx="4248914" cy="461665"/>
          </a:xfrm>
          <a:prstGeom prst="rect">
            <a:avLst/>
          </a:prstGeom>
          <a:noFill/>
        </p:spPr>
        <p:txBody>
          <a:bodyPr wrap="square" rtlCol="0">
            <a:spAutoFit/>
          </a:bodyPr>
          <a:lstStyle/>
          <a:p>
            <a:r>
              <a:rPr lang="en-US" altLang="zh-CN" sz="2400" dirty="0"/>
              <a:t>5</a:t>
            </a:r>
            <a:r>
              <a:rPr lang="zh-CN" altLang="en-US" sz="2400" dirty="0"/>
              <a:t> </a:t>
            </a:r>
            <a:r>
              <a:rPr lang="en-US" altLang="zh-CN" sz="2400" dirty="0"/>
              <a:t>different</a:t>
            </a:r>
            <a:r>
              <a:rPr lang="zh-CN" altLang="en-US" sz="2400" dirty="0"/>
              <a:t> </a:t>
            </a:r>
            <a:r>
              <a:rPr lang="en-US" altLang="zh-CN" sz="2400" dirty="0"/>
              <a:t>types of blocks</a:t>
            </a:r>
            <a:endParaRPr lang="en-CN" sz="2400" dirty="0"/>
          </a:p>
        </p:txBody>
      </p:sp>
      <p:pic>
        <p:nvPicPr>
          <p:cNvPr id="12" name="Picture 11">
            <a:extLst>
              <a:ext uri="{FF2B5EF4-FFF2-40B4-BE49-F238E27FC236}">
                <a16:creationId xmlns:a16="http://schemas.microsoft.com/office/drawing/2014/main" id="{F67D33E6-78D8-6EF9-6B70-794B9A653B7C}"/>
              </a:ext>
            </a:extLst>
          </p:cNvPr>
          <p:cNvPicPr>
            <a:picLocks noChangeAspect="1"/>
          </p:cNvPicPr>
          <p:nvPr/>
        </p:nvPicPr>
        <p:blipFill>
          <a:blip r:embed="rId3"/>
          <a:stretch>
            <a:fillRect/>
          </a:stretch>
        </p:blipFill>
        <p:spPr>
          <a:xfrm>
            <a:off x="8126815" y="2906595"/>
            <a:ext cx="2919020" cy="2347050"/>
          </a:xfrm>
          <a:prstGeom prst="rect">
            <a:avLst/>
          </a:prstGeom>
        </p:spPr>
      </p:pic>
    </p:spTree>
    <p:extLst>
      <p:ext uri="{BB962C8B-B14F-4D97-AF65-F5344CB8AC3E}">
        <p14:creationId xmlns:p14="http://schemas.microsoft.com/office/powerpoint/2010/main" val="3264675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0D94-C61C-6AFA-BE64-CFAC0D916F99}"/>
              </a:ext>
            </a:extLst>
          </p:cNvPr>
          <p:cNvSpPr>
            <a:spLocks noGrp="1"/>
          </p:cNvSpPr>
          <p:nvPr>
            <p:ph type="title"/>
          </p:nvPr>
        </p:nvSpPr>
        <p:spPr>
          <a:xfrm>
            <a:off x="1938130" y="280258"/>
            <a:ext cx="9534939" cy="543533"/>
          </a:xfrm>
        </p:spPr>
        <p:txBody>
          <a:bodyPr/>
          <a:lstStyle/>
          <a:p>
            <a:pPr>
              <a:lnSpc>
                <a:spcPct val="150000"/>
              </a:lnSpc>
            </a:pPr>
            <a:r>
              <a:rPr lang="en-US" altLang="zh-CN" b="1" dirty="0">
                <a:latin typeface="Century Gothic" panose="020B0502020202020204" pitchFamily="34" charset="0"/>
                <a:ea typeface="微软雅黑" charset="0"/>
                <a:cs typeface="微软雅黑" charset="0"/>
              </a:rPr>
              <a:t>2. Implementation on C</a:t>
            </a:r>
          </a:p>
        </p:txBody>
      </p:sp>
      <p:sp>
        <p:nvSpPr>
          <p:cNvPr id="3" name="Content Placeholder 2">
            <a:extLst>
              <a:ext uri="{FF2B5EF4-FFF2-40B4-BE49-F238E27FC236}">
                <a16:creationId xmlns:a16="http://schemas.microsoft.com/office/drawing/2014/main" id="{8333EE55-70F2-4567-40D0-E2A44DACEE08}"/>
              </a:ext>
            </a:extLst>
          </p:cNvPr>
          <p:cNvSpPr>
            <a:spLocks noGrp="1"/>
          </p:cNvSpPr>
          <p:nvPr>
            <p:ph idx="1"/>
          </p:nvPr>
        </p:nvSpPr>
        <p:spPr>
          <a:xfrm>
            <a:off x="1032400" y="1604355"/>
            <a:ext cx="10127200" cy="746959"/>
          </a:xfrm>
        </p:spPr>
        <p:txBody>
          <a:bodyPr/>
          <a:lstStyle/>
          <a:p>
            <a:r>
              <a:rPr lang="en-US" dirty="0">
                <a:latin typeface="Century Gothic" panose="020B0502020202020204" pitchFamily="34" charset="0"/>
              </a:rPr>
              <a:t>3. The patterns can be </a:t>
            </a:r>
            <a:r>
              <a:rPr lang="en-US" b="1" dirty="0">
                <a:latin typeface="Century Gothic" panose="020B0502020202020204" pitchFamily="34" charset="0"/>
              </a:rPr>
              <a:t>rotated</a:t>
            </a:r>
          </a:p>
        </p:txBody>
      </p:sp>
      <p:pic>
        <p:nvPicPr>
          <p:cNvPr id="4" name="Picture 3">
            <a:extLst>
              <a:ext uri="{FF2B5EF4-FFF2-40B4-BE49-F238E27FC236}">
                <a16:creationId xmlns:a16="http://schemas.microsoft.com/office/drawing/2014/main" id="{1D99119B-4AD4-0A2A-35E3-4784FC5EB90D}"/>
              </a:ext>
            </a:extLst>
          </p:cNvPr>
          <p:cNvPicPr>
            <a:picLocks noChangeAspect="1"/>
          </p:cNvPicPr>
          <p:nvPr/>
        </p:nvPicPr>
        <p:blipFill>
          <a:blip r:embed="rId3"/>
          <a:stretch>
            <a:fillRect/>
          </a:stretch>
        </p:blipFill>
        <p:spPr>
          <a:xfrm>
            <a:off x="4405200" y="2449287"/>
            <a:ext cx="3797300" cy="2057400"/>
          </a:xfrm>
          <a:prstGeom prst="rect">
            <a:avLst/>
          </a:prstGeom>
        </p:spPr>
      </p:pic>
      <p:pic>
        <p:nvPicPr>
          <p:cNvPr id="8" name="Picture 7">
            <a:extLst>
              <a:ext uri="{FF2B5EF4-FFF2-40B4-BE49-F238E27FC236}">
                <a16:creationId xmlns:a16="http://schemas.microsoft.com/office/drawing/2014/main" id="{E427A5B2-82CA-4508-0221-4D9DBBBD5BBF}"/>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534913" y="2449287"/>
            <a:ext cx="3962948" cy="3649123"/>
          </a:xfrm>
          <a:prstGeom prst="rect">
            <a:avLst/>
          </a:prstGeom>
        </p:spPr>
      </p:pic>
      <p:pic>
        <p:nvPicPr>
          <p:cNvPr id="10" name="Picture 9" descr="Text&#10;&#10;Description automatically generated">
            <a:extLst>
              <a:ext uri="{FF2B5EF4-FFF2-40B4-BE49-F238E27FC236}">
                <a16:creationId xmlns:a16="http://schemas.microsoft.com/office/drawing/2014/main" id="{DC716DAE-0C4F-DEF5-735B-233D4DFDBC2D}"/>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4405200" y="4955083"/>
            <a:ext cx="3962948" cy="1807914"/>
          </a:xfrm>
          <a:prstGeom prst="rect">
            <a:avLst/>
          </a:prstGeom>
        </p:spPr>
      </p:pic>
    </p:spTree>
    <p:extLst>
      <p:ext uri="{BB962C8B-B14F-4D97-AF65-F5344CB8AC3E}">
        <p14:creationId xmlns:p14="http://schemas.microsoft.com/office/powerpoint/2010/main" val="2178276281"/>
      </p:ext>
    </p:extLst>
  </p:cSld>
  <p:clrMapOvr>
    <a:masterClrMapping/>
  </p:clrMapOvr>
</p:sld>
</file>

<file path=ppt/theme/theme1.xml><?xml version="1.0" encoding="utf-8"?>
<a:theme xmlns:a="http://schemas.openxmlformats.org/drawingml/2006/main" name="DKU ppt 0815">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 id="{E4770166-F6EA-4BB0-9EFB-83D85B8F1306}" vid="{B4964549-C8A2-4454-AAA5-B7BDA806167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DKU ppt 0815.pot</Template>
  <TotalTime>2238</TotalTime>
  <Words>805</Words>
  <Application>Microsoft Office PowerPoint</Application>
  <PresentationFormat>宽屏</PresentationFormat>
  <Paragraphs>141</Paragraphs>
  <Slides>28</Slides>
  <Notes>3</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28</vt:i4>
      </vt:variant>
    </vt:vector>
  </HeadingPairs>
  <TitlesOfParts>
    <vt:vector size="36" baseType="lpstr">
      <vt:lpstr>等线</vt:lpstr>
      <vt:lpstr>微软雅黑</vt:lpstr>
      <vt:lpstr>Adobe Devanagari</vt:lpstr>
      <vt:lpstr>Arial</vt:lpstr>
      <vt:lpstr>Calibri</vt:lpstr>
      <vt:lpstr>Calibri Light</vt:lpstr>
      <vt:lpstr>Century Gothic</vt:lpstr>
      <vt:lpstr>DKU ppt 0815</vt:lpstr>
      <vt:lpstr>ECE 550 Final Project – Tetris</vt:lpstr>
      <vt:lpstr>Agenda</vt:lpstr>
      <vt:lpstr>Agenda</vt:lpstr>
      <vt:lpstr>PowerPoint 演示文稿</vt:lpstr>
      <vt:lpstr>1. Tetris Features</vt:lpstr>
      <vt:lpstr>Agenda</vt:lpstr>
      <vt:lpstr>2. Implementation on C</vt:lpstr>
      <vt:lpstr>2. Implementation on C</vt:lpstr>
      <vt:lpstr>2. Implementation on C</vt:lpstr>
      <vt:lpstr>2. Implementation on C</vt:lpstr>
      <vt:lpstr>2. Implementation on C</vt:lpstr>
      <vt:lpstr>2. Implementation on C</vt:lpstr>
      <vt:lpstr>2. Implementation on C</vt:lpstr>
      <vt:lpstr>2. Implementation on C – Add-ons</vt:lpstr>
      <vt:lpstr>2. Implementation on C – Add-ons</vt:lpstr>
      <vt:lpstr>Agenda</vt:lpstr>
      <vt:lpstr>3. Implementation of hardware</vt:lpstr>
      <vt:lpstr>Agenda</vt:lpstr>
      <vt:lpstr>4. UI and Demo</vt:lpstr>
      <vt:lpstr>4. UI and Demo</vt:lpstr>
      <vt:lpstr>4. UI and Demo</vt:lpstr>
      <vt:lpstr>4. UI and Demo</vt:lpstr>
      <vt:lpstr>Agenda</vt:lpstr>
      <vt:lpstr>5. Problems and Issues</vt:lpstr>
      <vt:lpstr>5. Problems and Issues</vt:lpstr>
      <vt:lpstr>5. Problems and Issues</vt:lpstr>
      <vt:lpstr>Q&amp;A</vt:lpstr>
      <vt:lpstr>Thank you for coming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mm</dc:creator>
  <cp:lastModifiedBy>qingqian wang</cp:lastModifiedBy>
  <cp:revision>24</cp:revision>
  <dcterms:created xsi:type="dcterms:W3CDTF">2014-08-15T09:22:21Z</dcterms:created>
  <dcterms:modified xsi:type="dcterms:W3CDTF">2022-12-07T01:16:37Z</dcterms:modified>
</cp:coreProperties>
</file>

<file path=docProps/thumbnail.jpeg>
</file>